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82" r:id="rId4"/>
    <p:sldId id="283" r:id="rId5"/>
    <p:sldId id="290" r:id="rId6"/>
    <p:sldId id="292" r:id="rId7"/>
    <p:sldId id="293" r:id="rId8"/>
    <p:sldId id="294" r:id="rId9"/>
    <p:sldId id="295" r:id="rId10"/>
    <p:sldId id="296" r:id="rId11"/>
    <p:sldId id="284" r:id="rId12"/>
    <p:sldId id="299" r:id="rId13"/>
    <p:sldId id="297" r:id="rId14"/>
    <p:sldId id="298" r:id="rId15"/>
    <p:sldId id="285" r:id="rId16"/>
    <p:sldId id="300" r:id="rId17"/>
    <p:sldId id="301" r:id="rId18"/>
    <p:sldId id="303" r:id="rId19"/>
    <p:sldId id="302" r:id="rId20"/>
    <p:sldId id="289" r:id="rId21"/>
    <p:sldId id="287" r:id="rId22"/>
    <p:sldId id="288" r:id="rId23"/>
    <p:sldId id="304"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zek Szewczyk" initials="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2F2F2"/>
    <a:srgbClr val="FF9900"/>
    <a:srgbClr val="FFCC99"/>
    <a:srgbClr val="FFFFFF"/>
    <a:srgbClr val="008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0" autoAdjust="0"/>
  </p:normalViewPr>
  <p:slideViewPr>
    <p:cSldViewPr>
      <p:cViewPr varScale="1">
        <p:scale>
          <a:sx n="101" d="100"/>
          <a:sy n="101" d="100"/>
        </p:scale>
        <p:origin x="29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8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B8081-C945-43DA-833E-C63117B759A2}" type="datetimeFigureOut">
              <a:rPr lang="pl-PL" smtClean="0"/>
              <a:pPr/>
              <a:t>30.05.2020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C9E1E-3FA3-4BC7-A818-2BA7262EC89E}" type="slidenum">
              <a:rPr lang="pl-PL" smtClean="0"/>
              <a:pPr/>
              <a:t>‹#›</a:t>
            </a:fld>
            <a:endParaRPr lang="pl-PL"/>
          </a:p>
        </p:txBody>
      </p:sp>
    </p:spTree>
    <p:extLst>
      <p:ext uri="{BB962C8B-B14F-4D97-AF65-F5344CB8AC3E}">
        <p14:creationId xmlns:p14="http://schemas.microsoft.com/office/powerpoint/2010/main" val="2604980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a:xfrm>
            <a:off x="323528" y="6237312"/>
            <a:ext cx="2890664" cy="365125"/>
          </a:xfrm>
          <a:prstGeom prst="rect">
            <a:avLst/>
          </a:prstGeom>
        </p:spPr>
        <p:txBody>
          <a:bodyPr/>
          <a:lstStyle/>
          <a:p>
            <a:r>
              <a:rPr lang="pl-PL" dirty="0"/>
              <a:t>Ks. dr hab. Leszek Szewczyk</a:t>
            </a:r>
          </a:p>
        </p:txBody>
      </p:sp>
      <p:sp>
        <p:nvSpPr>
          <p:cNvPr id="5" name="Symbol zastępczy stopki 4"/>
          <p:cNvSpPr>
            <a:spLocks noGrp="1"/>
          </p:cNvSpPr>
          <p:nvPr>
            <p:ph type="ftr" sz="quarter" idx="11"/>
          </p:nvPr>
        </p:nvSpPr>
        <p:spPr>
          <a:xfrm>
            <a:off x="6228184" y="5589240"/>
            <a:ext cx="2736304" cy="959336"/>
          </a:xfrm>
          <a:prstGeom prst="rect">
            <a:avLst/>
          </a:prstGeom>
        </p:spPr>
        <p:txBody>
          <a:bodyPr/>
          <a:lstStyle>
            <a:lvl1pPr>
              <a:defRPr sz="2000">
                <a:solidFill>
                  <a:schemeClr val="tx2">
                    <a:lumMod val="50000"/>
                  </a:schemeClr>
                </a:solidFill>
              </a:defRPr>
            </a:lvl1pPr>
          </a:lstStyle>
          <a:p>
            <a:r>
              <a:rPr lang="pl-PL" dirty="0"/>
              <a:t>Wydział Teologiczny UŚ</a:t>
            </a:r>
          </a:p>
          <a:p>
            <a:r>
              <a:rPr lang="pl-PL" dirty="0"/>
              <a:t>Studia Doktoranckie</a:t>
            </a:r>
          </a:p>
          <a:p>
            <a:r>
              <a:rPr lang="pl-PL" dirty="0"/>
              <a:t>Rok II</a:t>
            </a:r>
          </a:p>
        </p:txBody>
      </p:sp>
      <p:sp>
        <p:nvSpPr>
          <p:cNvPr id="7" name="Schemat blokowy: proces 6"/>
          <p:cNvSpPr/>
          <p:nvPr userDrawn="1"/>
        </p:nvSpPr>
        <p:spPr>
          <a:xfrm>
            <a:off x="-4556" y="908720"/>
            <a:ext cx="9144000" cy="147674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Dydaktyka teologii</a:t>
            </a:r>
          </a:p>
        </p:txBody>
      </p:sp>
      <p:sp>
        <p:nvSpPr>
          <p:cNvPr id="8" name="Schemat blokowy: proces 7"/>
          <p:cNvSpPr/>
          <p:nvPr userDrawn="1"/>
        </p:nvSpPr>
        <p:spPr>
          <a:xfrm>
            <a:off x="-4556" y="2418428"/>
            <a:ext cx="9144000" cy="611488"/>
          </a:xfrm>
          <a:prstGeom prst="flowChartProcess">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solidFill>
                  <a:schemeClr val="bg1"/>
                </a:solidFill>
              </a:rPr>
              <a:t>Wykład</a:t>
            </a:r>
            <a:r>
              <a:rPr lang="pl-PL" sz="2400" baseline="0" dirty="0">
                <a:solidFill>
                  <a:schemeClr val="bg1"/>
                </a:solidFill>
              </a:rPr>
              <a:t> 1</a:t>
            </a:r>
            <a:endParaRPr lang="pl-PL" sz="2400" dirty="0">
              <a:solidFill>
                <a:schemeClr val="bg1"/>
              </a:solidFill>
            </a:endParaRPr>
          </a:p>
        </p:txBody>
      </p:sp>
    </p:spTree>
    <p:extLst>
      <p:ext uri="{BB962C8B-B14F-4D97-AF65-F5344CB8AC3E}">
        <p14:creationId xmlns:p14="http://schemas.microsoft.com/office/powerpoint/2010/main" val="403688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30.05.2020</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87390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30.05.2020</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308150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877E870-9628-4C77-A067-87332E1DF4F1}" type="datetime1">
              <a:rPr lang="pl-PL" smtClean="0"/>
              <a:pPr/>
              <a:t>30.05.2020</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88895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125AA58-808F-4267-A670-8429C600B4FF}" type="datetime1">
              <a:rPr lang="pl-PL" smtClean="0"/>
              <a:pPr/>
              <a:t>30.05.2020</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122924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3BAD6F7-1AFA-41BD-85C4-119C0901E9F7}" type="datetime1">
              <a:rPr lang="pl-PL" smtClean="0"/>
              <a:pPr/>
              <a:t>30.05.2020</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816153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A51BBFE-EA65-4284-8DB6-020B1AEA34AE}" type="datetime1">
              <a:rPr lang="pl-PL" smtClean="0"/>
              <a:pPr/>
              <a:t>30.05.2020</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63616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D47F14F-D74E-498E-AA96-E455FFBD268D}" type="datetime1">
              <a:rPr lang="pl-PL" smtClean="0"/>
              <a:pPr/>
              <a:t>30.05.2020</a:t>
            </a:fld>
            <a:endParaRPr lang="pl-PL"/>
          </a:p>
        </p:txBody>
      </p:sp>
      <p:sp>
        <p:nvSpPr>
          <p:cNvPr id="8" name="Symbol zastępczy stopki 7"/>
          <p:cNvSpPr>
            <a:spLocks noGrp="1"/>
          </p:cNvSpPr>
          <p:nvPr>
            <p:ph type="ftr" sz="quarter" idx="11"/>
          </p:nvPr>
        </p:nvSpPr>
        <p:spPr/>
        <p:txBody>
          <a:bodyPr/>
          <a:lstStyle/>
          <a:p>
            <a:r>
              <a:rPr lang="pl-PL"/>
              <a:t>Wydział Teologiczny UŚ  Studia Doktoranckie </a:t>
            </a:r>
          </a:p>
        </p:txBody>
      </p:sp>
      <p:sp>
        <p:nvSpPr>
          <p:cNvPr id="9" name="Symbol zastępczy numeru slajdu 8"/>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124368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EA88C4E-6147-4981-A33D-91F5BA71BEEE}" type="datetime1">
              <a:rPr lang="pl-PL" smtClean="0"/>
              <a:pPr/>
              <a:t>30.05.2020</a:t>
            </a:fld>
            <a:endParaRPr lang="pl-PL"/>
          </a:p>
        </p:txBody>
      </p:sp>
      <p:sp>
        <p:nvSpPr>
          <p:cNvPr id="4" name="Symbol zastępczy stopki 3"/>
          <p:cNvSpPr>
            <a:spLocks noGrp="1"/>
          </p:cNvSpPr>
          <p:nvPr>
            <p:ph type="ftr" sz="quarter" idx="11"/>
          </p:nvPr>
        </p:nvSpPr>
        <p:spPr/>
        <p:txBody>
          <a:bodyPr/>
          <a:lstStyle/>
          <a:p>
            <a:r>
              <a:rPr lang="pl-PL"/>
              <a:t>Wydział Teologiczny UŚ  Studia Doktoranckie </a:t>
            </a:r>
          </a:p>
        </p:txBody>
      </p:sp>
      <p:sp>
        <p:nvSpPr>
          <p:cNvPr id="5" name="Symbol zastępczy numeru slajdu 4"/>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85970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618472-3588-459B-BC6A-CC8DCD5716C2}" type="datetime1">
              <a:rPr lang="pl-PL" smtClean="0"/>
              <a:pPr/>
              <a:t>30.05.2020</a:t>
            </a:fld>
            <a:endParaRPr lang="pl-PL"/>
          </a:p>
        </p:txBody>
      </p:sp>
      <p:sp>
        <p:nvSpPr>
          <p:cNvPr id="3" name="Symbol zastępczy stopki 2"/>
          <p:cNvSpPr>
            <a:spLocks noGrp="1"/>
          </p:cNvSpPr>
          <p:nvPr>
            <p:ph type="ftr" sz="quarter" idx="11"/>
          </p:nvPr>
        </p:nvSpPr>
        <p:spPr/>
        <p:txBody>
          <a:bodyPr/>
          <a:lstStyle/>
          <a:p>
            <a:r>
              <a:rPr lang="pl-PL"/>
              <a:t>Wydział Teologiczny UŚ  Studia Doktoranckie </a:t>
            </a:r>
          </a:p>
        </p:txBody>
      </p:sp>
      <p:sp>
        <p:nvSpPr>
          <p:cNvPr id="4" name="Symbol zastępczy numeru slajdu 3"/>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796930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1AD6162-37B7-406A-801A-9379C42CA89C}" type="datetime1">
              <a:rPr lang="pl-PL" smtClean="0"/>
              <a:pPr/>
              <a:t>30.05.2020</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3929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67544" y="5373216"/>
            <a:ext cx="2133600" cy="365125"/>
          </a:xfrm>
          <a:prstGeom prst="rect">
            <a:avLst/>
          </a:prstGeom>
        </p:spPr>
        <p:txBody>
          <a:bodyPr/>
          <a:lstStyle/>
          <a:p>
            <a:fld id="{0B895C3B-2D9F-449A-8431-2C5E9ECFCE85}" type="datetimeFigureOut">
              <a:rPr lang="pl-PL" smtClean="0"/>
              <a:pPr/>
              <a:t>30.05.2020</a:t>
            </a:fld>
            <a:endParaRPr lang="pl-PL"/>
          </a:p>
        </p:txBody>
      </p:sp>
      <p:sp>
        <p:nvSpPr>
          <p:cNvPr id="5" name="Symbol zastępczy stopki 4"/>
          <p:cNvSpPr>
            <a:spLocks noGrp="1"/>
          </p:cNvSpPr>
          <p:nvPr>
            <p:ph type="ftr" sz="quarter" idx="11"/>
          </p:nvPr>
        </p:nvSpPr>
        <p:spPr>
          <a:xfrm>
            <a:off x="4572000" y="3933056"/>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1259632" y="4581128"/>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740565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199C18B-9F85-45F6-BAA9-CE0C5CAA3728}" type="datetime1">
              <a:rPr lang="pl-PL" smtClean="0"/>
              <a:pPr/>
              <a:t>30.05.2020</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254917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4E9435A-8F31-4C90-A79D-C6B84094D0F3}" type="datetime1">
              <a:rPr lang="pl-PL" smtClean="0"/>
              <a:pPr/>
              <a:t>30.05.2020</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9487578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5AD459B-78B4-4990-AE98-575494A2B2E7}" type="datetime1">
              <a:rPr lang="pl-PL" smtClean="0"/>
              <a:pPr/>
              <a:t>30.05.2020</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6602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główek sekcji">
    <p:spTree>
      <p:nvGrpSpPr>
        <p:cNvPr id="1" name=""/>
        <p:cNvGrpSpPr/>
        <p:nvPr/>
      </p:nvGrpSpPr>
      <p:grpSpPr>
        <a:xfrm>
          <a:off x="0" y="0"/>
          <a:ext cx="0" cy="0"/>
          <a:chOff x="0" y="0"/>
          <a:chExt cx="0" cy="0"/>
        </a:xfrm>
      </p:grpSpPr>
      <p:cxnSp>
        <p:nvCxnSpPr>
          <p:cNvPr id="9" name="Łącznik prostoliniowy 8"/>
          <p:cNvCxnSpPr/>
          <p:nvPr userDrawn="1"/>
        </p:nvCxnSpPr>
        <p:spPr>
          <a:xfrm>
            <a:off x="0" y="836712"/>
            <a:ext cx="9144000" cy="0"/>
          </a:xfrm>
          <a:prstGeom prst="line">
            <a:avLst/>
          </a:prstGeom>
          <a:ln w="127000" cmpd="thickThi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43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30.05.2020</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11397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30.05.2020</a:t>
            </a:fld>
            <a:endParaRPr lang="pl-PL"/>
          </a:p>
        </p:txBody>
      </p:sp>
      <p:sp>
        <p:nvSpPr>
          <p:cNvPr id="8" name="Symbol zastępczy stopki 7"/>
          <p:cNvSpPr>
            <a:spLocks noGrp="1"/>
          </p:cNvSpPr>
          <p:nvPr>
            <p:ph type="ftr" sz="quarter" idx="11"/>
          </p:nvPr>
        </p:nvSpPr>
        <p:spPr>
          <a:xfrm>
            <a:off x="5364088" y="5133960"/>
            <a:ext cx="3456384" cy="1440160"/>
          </a:xfrm>
          <a:prstGeom prst="rect">
            <a:avLst/>
          </a:prstGeom>
        </p:spPr>
        <p:txBody>
          <a:bodyPr/>
          <a:lstStyle/>
          <a:p>
            <a:endParaRPr lang="pl-PL"/>
          </a:p>
        </p:txBody>
      </p:sp>
      <p:sp>
        <p:nvSpPr>
          <p:cNvPr id="9" name="Symbol zastępczy numeru slajdu 8"/>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33296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daty 2"/>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30.05.2020</a:t>
            </a:fld>
            <a:endParaRPr lang="pl-PL"/>
          </a:p>
        </p:txBody>
      </p:sp>
      <p:sp>
        <p:nvSpPr>
          <p:cNvPr id="4" name="Symbol zastępczy stopki 3"/>
          <p:cNvSpPr>
            <a:spLocks noGrp="1"/>
          </p:cNvSpPr>
          <p:nvPr>
            <p:ph type="ftr" sz="quarter" idx="11"/>
          </p:nvPr>
        </p:nvSpPr>
        <p:spPr>
          <a:xfrm>
            <a:off x="5364088" y="5133960"/>
            <a:ext cx="3456384" cy="1440160"/>
          </a:xfrm>
          <a:prstGeom prst="rect">
            <a:avLst/>
          </a:prstGeom>
        </p:spPr>
        <p:txBody>
          <a:bodyPr/>
          <a:lstStyle/>
          <a:p>
            <a:endParaRPr lang="pl-PL"/>
          </a:p>
        </p:txBody>
      </p:sp>
      <p:sp>
        <p:nvSpPr>
          <p:cNvPr id="5" name="Symbol zastępczy numeru slajdu 4"/>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71887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30.05.2020</a:t>
            </a:fld>
            <a:endParaRPr lang="pl-PL"/>
          </a:p>
        </p:txBody>
      </p:sp>
      <p:sp>
        <p:nvSpPr>
          <p:cNvPr id="3" name="Symbol zastępczy stopki 2"/>
          <p:cNvSpPr>
            <a:spLocks noGrp="1"/>
          </p:cNvSpPr>
          <p:nvPr>
            <p:ph type="ftr" sz="quarter" idx="11"/>
          </p:nvPr>
        </p:nvSpPr>
        <p:spPr>
          <a:xfrm>
            <a:off x="5364088" y="5133960"/>
            <a:ext cx="3456384" cy="1440160"/>
          </a:xfrm>
          <a:prstGeom prst="rect">
            <a:avLst/>
          </a:prstGeom>
        </p:spPr>
        <p:txBody>
          <a:bodyPr/>
          <a:lstStyle/>
          <a:p>
            <a:endParaRPr lang="pl-PL"/>
          </a:p>
        </p:txBody>
      </p:sp>
      <p:sp>
        <p:nvSpPr>
          <p:cNvPr id="4" name="Symbol zastępczy numeru slajdu 3"/>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93396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30.05.2020</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218690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30.05.2020</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47583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1" name="Łącznik prostoliniowy 10"/>
          <p:cNvCxnSpPr/>
          <p:nvPr userDrawn="1"/>
        </p:nvCxnSpPr>
        <p:spPr>
          <a:xfrm>
            <a:off x="0" y="6440237"/>
            <a:ext cx="9144000" cy="0"/>
          </a:xfrm>
          <a:prstGeom prst="line">
            <a:avLst/>
          </a:prstGeom>
          <a:ln w="31750" cap="rnd"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Obraz 1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748464" y="6486329"/>
            <a:ext cx="362379" cy="371671"/>
          </a:xfrm>
          <a:prstGeom prst="rect">
            <a:avLst/>
          </a:prstGeom>
        </p:spPr>
      </p:pic>
      <p:sp>
        <p:nvSpPr>
          <p:cNvPr id="15" name="pole tekstowe 14"/>
          <p:cNvSpPr txBox="1"/>
          <p:nvPr userDrawn="1"/>
        </p:nvSpPr>
        <p:spPr>
          <a:xfrm>
            <a:off x="107504" y="6541359"/>
            <a:ext cx="2781531" cy="261610"/>
          </a:xfrm>
          <a:prstGeom prst="rect">
            <a:avLst/>
          </a:prstGeom>
          <a:noFill/>
        </p:spPr>
        <p:txBody>
          <a:bodyPr wrap="none" rtlCol="0">
            <a:spAutoFit/>
          </a:bodyPr>
          <a:lstStyle/>
          <a:p>
            <a:r>
              <a:rPr lang="pl-PL" sz="1100" b="1" dirty="0">
                <a:solidFill>
                  <a:srgbClr val="002060"/>
                </a:solidFill>
              </a:rPr>
              <a:t>Wydział Teologiczny UŚ Studia Doktoranckie</a:t>
            </a:r>
          </a:p>
        </p:txBody>
      </p:sp>
    </p:spTree>
    <p:extLst>
      <p:ext uri="{BB962C8B-B14F-4D97-AF65-F5344CB8AC3E}">
        <p14:creationId xmlns:p14="http://schemas.microsoft.com/office/powerpoint/2010/main" val="239798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EAAA8-DBE4-4F83-B334-33DB7C473A26}" type="datetime1">
              <a:rPr lang="pl-PL" smtClean="0"/>
              <a:pPr/>
              <a:t>30.05.2020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Wydział Teologiczny UŚ  Studia Doktoranckie </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D952F-769E-42C1-B90B-0DE21D38A35A}" type="slidenum">
              <a:rPr lang="pl-PL" smtClean="0"/>
              <a:pPr/>
              <a:t>‹#›</a:t>
            </a:fld>
            <a:endParaRPr lang="pl-PL"/>
          </a:p>
        </p:txBody>
      </p:sp>
    </p:spTree>
    <p:extLst>
      <p:ext uri="{BB962C8B-B14F-4D97-AF65-F5344CB8AC3E}">
        <p14:creationId xmlns:p14="http://schemas.microsoft.com/office/powerpoint/2010/main" val="364925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7063687" y="6488668"/>
            <a:ext cx="2080313" cy="369332"/>
          </a:xfrm>
          <a:prstGeom prst="rect">
            <a:avLst/>
          </a:prstGeom>
          <a:noFill/>
        </p:spPr>
        <p:txBody>
          <a:bodyPr wrap="none" rtlCol="0">
            <a:spAutoFit/>
          </a:bodyPr>
          <a:lstStyle/>
          <a:p>
            <a:r>
              <a:rPr lang="pl-PL" dirty="0"/>
              <a:t>Ks. Leszek Szewczyk</a:t>
            </a:r>
          </a:p>
        </p:txBody>
      </p:sp>
      <p:sp>
        <p:nvSpPr>
          <p:cNvPr id="4" name="pole tekstowe 3"/>
          <p:cNvSpPr txBox="1"/>
          <p:nvPr/>
        </p:nvSpPr>
        <p:spPr>
          <a:xfrm>
            <a:off x="13949" y="2132856"/>
            <a:ext cx="9144000" cy="3477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pl-PL" dirty="0"/>
          </a:p>
          <a:p>
            <a:pPr algn="ctr"/>
            <a:r>
              <a:rPr lang="pl-PL" sz="3600" b="1" dirty="0"/>
              <a:t>Przepowiadanie piekarskie </a:t>
            </a:r>
          </a:p>
          <a:p>
            <a:pPr algn="ctr"/>
            <a:r>
              <a:rPr lang="pl-PL" sz="3600" b="1" dirty="0"/>
              <a:t>przykładem zaangażowania </a:t>
            </a:r>
            <a:endParaRPr lang="pl-PL" sz="3600" dirty="0"/>
          </a:p>
          <a:p>
            <a:pPr algn="ctr"/>
            <a:r>
              <a:rPr lang="pl-PL" sz="3600" b="1" dirty="0"/>
              <a:t>w rozwiązywanie problemów społecznych </a:t>
            </a:r>
          </a:p>
          <a:p>
            <a:pPr algn="ctr"/>
            <a:r>
              <a:rPr lang="pl-PL" sz="3600" b="1" dirty="0"/>
              <a:t>XXI wieku.</a:t>
            </a:r>
            <a:endParaRPr lang="pl-PL" sz="3600" dirty="0"/>
          </a:p>
          <a:p>
            <a:pPr algn="ctr"/>
            <a:endParaRPr lang="pl-PL" sz="4000" dirty="0"/>
          </a:p>
          <a:p>
            <a:pPr algn="ctr"/>
            <a:endParaRPr lang="pl-PL" dirty="0"/>
          </a:p>
        </p:txBody>
      </p:sp>
      <p:sp>
        <p:nvSpPr>
          <p:cNvPr id="5" name="pole tekstowe 4"/>
          <p:cNvSpPr txBox="1"/>
          <p:nvPr/>
        </p:nvSpPr>
        <p:spPr>
          <a:xfrm>
            <a:off x="0" y="2708920"/>
            <a:ext cx="9144000" cy="369332"/>
          </a:xfrm>
          <a:prstGeom prst="rect">
            <a:avLst/>
          </a:prstGeom>
          <a:noFill/>
        </p:spPr>
        <p:txBody>
          <a:bodyPr wrap="square" rtlCol="0">
            <a:spAutoFit/>
          </a:bodyPr>
          <a:lstStyle/>
          <a:p>
            <a:endParaRPr lang="pl-PL" dirty="0"/>
          </a:p>
        </p:txBody>
      </p:sp>
      <p:sp>
        <p:nvSpPr>
          <p:cNvPr id="3" name="Prostokąt 2">
            <a:extLst>
              <a:ext uri="{FF2B5EF4-FFF2-40B4-BE49-F238E27FC236}">
                <a16:creationId xmlns:a16="http://schemas.microsoft.com/office/drawing/2014/main" id="{32CFAC50-56F8-4F81-84C4-32E14C233230}"/>
              </a:ext>
            </a:extLst>
          </p:cNvPr>
          <p:cNvSpPr/>
          <p:nvPr/>
        </p:nvSpPr>
        <p:spPr>
          <a:xfrm>
            <a:off x="2987824" y="204297"/>
            <a:ext cx="3600400" cy="461665"/>
          </a:xfrm>
          <a:prstGeom prst="rect">
            <a:avLst/>
          </a:prstGeom>
          <a:solidFill>
            <a:schemeClr val="tx2">
              <a:lumMod val="60000"/>
              <a:lumOff val="40000"/>
            </a:schemeClr>
          </a:solidFill>
        </p:spPr>
        <p:txBody>
          <a:bodyPr wrap="square">
            <a:spAutoFit/>
          </a:bodyPr>
          <a:lstStyle/>
          <a:p>
            <a:r>
              <a:rPr lang="pl-PL" altLang="pl-PL" sz="2400" dirty="0">
                <a:solidFill>
                  <a:schemeClr val="bg1"/>
                </a:solidFill>
                <a:cs typeface="Arial" panose="020B0604020202020204" pitchFamily="34" charset="0"/>
              </a:rPr>
              <a:t>Katecheza dla dorosłych </a:t>
            </a:r>
            <a:endParaRPr lang="pl-PL" sz="2400" dirty="0">
              <a:solidFill>
                <a:schemeClr val="bg1"/>
              </a:solidFill>
            </a:endParaRPr>
          </a:p>
        </p:txBody>
      </p:sp>
    </p:spTree>
    <p:extLst>
      <p:ext uri="{BB962C8B-B14F-4D97-AF65-F5344CB8AC3E}">
        <p14:creationId xmlns:p14="http://schemas.microsoft.com/office/powerpoint/2010/main" val="713952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 y="338378"/>
            <a:ext cx="9314643" cy="646331"/>
          </a:xfrm>
          <a:prstGeom prst="rect">
            <a:avLst/>
          </a:prstGeom>
          <a:noFill/>
        </p:spPr>
        <p:txBody>
          <a:bodyPr wrap="square" rtlCol="0">
            <a:spAutoFit/>
          </a:bodyPr>
          <a:lstStyle/>
          <a:p>
            <a:pPr algn="ctr"/>
            <a:r>
              <a:rPr lang="pl-PL" b="1" dirty="0"/>
              <a:t>2.</a:t>
            </a:r>
            <a:r>
              <a:rPr lang="pl-PL" sz="1600" dirty="0"/>
              <a:t> </a:t>
            </a:r>
            <a:r>
              <a:rPr lang="pl-PL" b="1" dirty="0"/>
              <a:t>Główne przesłanie podczas stano­wych pielgrzymek stanowych mężczyzn i młodzieńców</a:t>
            </a:r>
            <a:endParaRPr lang="pl-PL" dirty="0"/>
          </a:p>
          <a:p>
            <a:endParaRPr lang="pl-PL" b="1" dirty="0"/>
          </a:p>
        </p:txBody>
      </p:sp>
      <p:graphicFrame>
        <p:nvGraphicFramePr>
          <p:cNvPr id="5" name="Tabela 4"/>
          <p:cNvGraphicFramePr>
            <a:graphicFrameLocks noGrp="1"/>
          </p:cNvGraphicFramePr>
          <p:nvPr>
            <p:extLst>
              <p:ext uri="{D42A27DB-BD31-4B8C-83A1-F6EECF244321}">
                <p14:modId xmlns:p14="http://schemas.microsoft.com/office/powerpoint/2010/main" val="1680036854"/>
              </p:ext>
            </p:extLst>
          </p:nvPr>
        </p:nvGraphicFramePr>
        <p:xfrm>
          <a:off x="53753" y="661543"/>
          <a:ext cx="9036494" cy="5895735"/>
        </p:xfrm>
        <a:graphic>
          <a:graphicData uri="http://schemas.openxmlformats.org/drawingml/2006/table">
            <a:tbl>
              <a:tblPr firstRow="1" firstCol="1" bandRow="1">
                <a:tableStyleId>{5C22544A-7EE6-4342-B048-85BDC9FD1C3A}</a:tableStyleId>
              </a:tblPr>
              <a:tblGrid>
                <a:gridCol w="6196887">
                  <a:extLst>
                    <a:ext uri="{9D8B030D-6E8A-4147-A177-3AD203B41FA5}">
                      <a16:colId xmlns:a16="http://schemas.microsoft.com/office/drawing/2014/main" val="20000"/>
                    </a:ext>
                  </a:extLst>
                </a:gridCol>
                <a:gridCol w="1405135">
                  <a:extLst>
                    <a:ext uri="{9D8B030D-6E8A-4147-A177-3AD203B41FA5}">
                      <a16:colId xmlns:a16="http://schemas.microsoft.com/office/drawing/2014/main" val="20001"/>
                    </a:ext>
                  </a:extLst>
                </a:gridCol>
                <a:gridCol w="1434472">
                  <a:extLst>
                    <a:ext uri="{9D8B030D-6E8A-4147-A177-3AD203B41FA5}">
                      <a16:colId xmlns:a16="http://schemas.microsoft.com/office/drawing/2014/main" val="20002"/>
                    </a:ext>
                  </a:extLst>
                </a:gridCol>
              </a:tblGrid>
              <a:tr h="193198">
                <a:tc>
                  <a:txBody>
                    <a:bodyPr/>
                    <a:lstStyle/>
                    <a:p>
                      <a:pPr algn="ctr">
                        <a:lnSpc>
                          <a:spcPct val="107000"/>
                        </a:lnSpc>
                        <a:spcAft>
                          <a:spcPts val="0"/>
                        </a:spcAft>
                      </a:pPr>
                      <a:r>
                        <a:rPr lang="pl-PL" sz="900" dirty="0">
                          <a:effectLst/>
                        </a:rPr>
                        <a:t> </a:t>
                      </a:r>
                      <a:endParaRPr lang="pl-PL" sz="900" dirty="0">
                        <a:effectLst/>
                        <a:latin typeface="Times New Roman"/>
                        <a:ea typeface="Calibri"/>
                        <a:cs typeface="Times New Roman"/>
                      </a:endParaRPr>
                    </a:p>
                  </a:txBody>
                  <a:tcPr marL="49562" marR="49562" marT="0" marB="0"/>
                </a:tc>
                <a:tc>
                  <a:txBody>
                    <a:bodyPr/>
                    <a:lstStyle/>
                    <a:p>
                      <a:pPr>
                        <a:lnSpc>
                          <a:spcPct val="107000"/>
                        </a:lnSpc>
                        <a:spcAft>
                          <a:spcPts val="0"/>
                        </a:spcAft>
                      </a:pPr>
                      <a:r>
                        <a:rPr lang="pl-PL" sz="1400" dirty="0">
                          <a:solidFill>
                            <a:srgbClr val="FFFF00"/>
                          </a:solidFill>
                          <a:effectLst/>
                        </a:rPr>
                        <a:t>Abp. D. Zimoń</a:t>
                      </a:r>
                      <a:endParaRPr lang="pl-PL" sz="1400" dirty="0">
                        <a:solidFill>
                          <a:srgbClr val="FFFF00"/>
                        </a:solidFill>
                        <a:effectLst/>
                        <a:latin typeface="Times New Roman"/>
                        <a:ea typeface="Calibri"/>
                        <a:cs typeface="Times New Roman"/>
                      </a:endParaRPr>
                    </a:p>
                  </a:txBody>
                  <a:tcPr marL="49562" marR="49562" marT="0" marB="0"/>
                </a:tc>
                <a:tc>
                  <a:txBody>
                    <a:bodyPr/>
                    <a:lstStyle/>
                    <a:p>
                      <a:pPr>
                        <a:lnSpc>
                          <a:spcPct val="107000"/>
                        </a:lnSpc>
                        <a:spcAft>
                          <a:spcPts val="0"/>
                        </a:spcAft>
                      </a:pPr>
                      <a:r>
                        <a:rPr lang="pl-PL" sz="1400" dirty="0">
                          <a:solidFill>
                            <a:srgbClr val="FFFF00"/>
                          </a:solidFill>
                          <a:effectLst/>
                        </a:rPr>
                        <a:t>Abp. W. Skworc</a:t>
                      </a:r>
                      <a:endParaRPr lang="pl-PL" sz="1400" dirty="0">
                        <a:solidFill>
                          <a:srgbClr val="FFFF00"/>
                        </a:solidFill>
                        <a:effectLst/>
                        <a:latin typeface="Times New Roman"/>
                        <a:ea typeface="Calibri"/>
                      </a:endParaRPr>
                    </a:p>
                  </a:txBody>
                  <a:tcPr marL="49562" marR="49562" marT="0" marB="0"/>
                </a:tc>
                <a:extLst>
                  <a:ext uri="{0D108BD9-81ED-4DB2-BD59-A6C34878D82A}">
                    <a16:rowId xmlns:a16="http://schemas.microsoft.com/office/drawing/2014/main" val="10000"/>
                  </a:ext>
                </a:extLst>
              </a:tr>
              <a:tr h="193198">
                <a:tc gridSpan="3">
                  <a:txBody>
                    <a:bodyPr/>
                    <a:lstStyle/>
                    <a:p>
                      <a:pPr algn="ctr">
                        <a:lnSpc>
                          <a:spcPct val="107000"/>
                        </a:lnSpc>
                        <a:spcAft>
                          <a:spcPts val="0"/>
                        </a:spcAft>
                      </a:pPr>
                      <a:r>
                        <a:rPr lang="pl-PL" sz="1600" dirty="0">
                          <a:solidFill>
                            <a:srgbClr val="FFFF00"/>
                          </a:solidFill>
                          <a:effectLst/>
                        </a:rPr>
                        <a:t>Życie i godność ludzka</a:t>
                      </a:r>
                      <a:endParaRPr lang="pl-PL" sz="1600" dirty="0">
                        <a:solidFill>
                          <a:srgbClr val="FFFF00"/>
                        </a:solidFill>
                        <a:effectLst/>
                        <a:latin typeface="Times New Roman"/>
                        <a:ea typeface="Calibri"/>
                      </a:endParaRPr>
                    </a:p>
                  </a:txBody>
                  <a:tcPr marL="49562" marR="49562"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193198">
                <a:tc>
                  <a:txBody>
                    <a:bodyPr/>
                    <a:lstStyle/>
                    <a:p>
                      <a:pPr marL="0" marR="0" indent="0" algn="l" defTabSz="914400" rtl="0" eaLnBrk="1" fontAlgn="auto" latinLnBrk="0" hangingPunct="1">
                        <a:lnSpc>
                          <a:spcPct val="107000"/>
                        </a:lnSpc>
                        <a:spcBef>
                          <a:spcPts val="200"/>
                        </a:spcBef>
                        <a:spcAft>
                          <a:spcPts val="0"/>
                        </a:spcAft>
                        <a:buClrTx/>
                        <a:buSzTx/>
                        <a:buFontTx/>
                        <a:buNone/>
                        <a:tabLst/>
                        <a:defRPr/>
                      </a:pPr>
                      <a:r>
                        <a:rPr lang="pl-PL" sz="1400" dirty="0">
                          <a:effectLst/>
                        </a:rPr>
                        <a:t>Wolność (wyraża się w służbie), Nadzieja (konieczność przywracania nadziei)</a:t>
                      </a:r>
                      <a:endParaRPr lang="pl-PL" sz="1400" dirty="0">
                        <a:effectLst/>
                        <a:latin typeface="Times New Roman"/>
                        <a:ea typeface="Calibri"/>
                        <a:cs typeface="Times New Roman"/>
                      </a:endParaRPr>
                    </a:p>
                  </a:txBody>
                  <a:tcPr marL="49562" marR="49562" marT="0" marB="0" anchor="ctr"/>
                </a:tc>
                <a:tc>
                  <a:txBody>
                    <a:bodyPr/>
                    <a:lstStyle/>
                    <a:p>
                      <a:pPr>
                        <a:lnSpc>
                          <a:spcPct val="107000"/>
                        </a:lnSpc>
                        <a:spcAft>
                          <a:spcPts val="0"/>
                        </a:spcAft>
                      </a:pPr>
                      <a:r>
                        <a:rPr lang="pl-PL" sz="1400" dirty="0">
                          <a:effectLst/>
                        </a:rPr>
                        <a:t>2004, 2006</a:t>
                      </a:r>
                      <a:endParaRPr lang="pl-PL" sz="1400" dirty="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02"/>
                  </a:ext>
                </a:extLst>
              </a:tr>
              <a:tr h="193198">
                <a:tc gridSpan="3">
                  <a:txBody>
                    <a:bodyPr/>
                    <a:lstStyle/>
                    <a:p>
                      <a:pPr algn="ctr">
                        <a:lnSpc>
                          <a:spcPct val="107000"/>
                        </a:lnSpc>
                        <a:spcAft>
                          <a:spcPts val="0"/>
                        </a:spcAft>
                      </a:pPr>
                      <a:r>
                        <a:rPr lang="pl-PL" sz="1600" dirty="0">
                          <a:solidFill>
                            <a:srgbClr val="FFFF00"/>
                          </a:solidFill>
                          <a:effectLst/>
                        </a:rPr>
                        <a:t>Rodzina, wspólnota, uczestnictwo</a:t>
                      </a:r>
                      <a:endParaRPr lang="pl-PL" sz="1600" dirty="0">
                        <a:solidFill>
                          <a:srgbClr val="FFFF00"/>
                        </a:solidFill>
                        <a:effectLst/>
                        <a:latin typeface="Times New Roman"/>
                        <a:ea typeface="Calibri"/>
                      </a:endParaRPr>
                    </a:p>
                  </a:txBody>
                  <a:tcPr marL="49562" marR="49562"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3"/>
                  </a:ext>
                </a:extLst>
              </a:tr>
              <a:tr h="193198">
                <a:tc>
                  <a:txBody>
                    <a:bodyPr/>
                    <a:lstStyle/>
                    <a:p>
                      <a:pPr>
                        <a:lnSpc>
                          <a:spcPct val="107000"/>
                        </a:lnSpc>
                        <a:spcBef>
                          <a:spcPts val="200"/>
                        </a:spcBef>
                        <a:spcAft>
                          <a:spcPts val="0"/>
                        </a:spcAft>
                      </a:pPr>
                      <a:r>
                        <a:rPr lang="pl-PL" sz="1400">
                          <a:effectLst/>
                        </a:rPr>
                        <a:t>Stan moralny społeczeństwa (korupcja, kumoterstwo, afery)</a:t>
                      </a:r>
                      <a:endParaRPr lang="pl-PL" sz="1400" b="1">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2004</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04"/>
                  </a:ext>
                </a:extLst>
              </a:tr>
              <a:tr h="193198">
                <a:tc>
                  <a:txBody>
                    <a:bodyPr/>
                    <a:lstStyle/>
                    <a:p>
                      <a:pPr>
                        <a:lnSpc>
                          <a:spcPct val="107000"/>
                        </a:lnSpc>
                        <a:spcBef>
                          <a:spcPts val="200"/>
                        </a:spcBef>
                        <a:spcAft>
                          <a:spcPts val="0"/>
                        </a:spcAft>
                      </a:pPr>
                      <a:r>
                        <a:rPr lang="pl-PL" sz="1400">
                          <a:effectLst/>
                        </a:rPr>
                        <a:t>Ład społeczny (prawda, sprawiedliwość, miłość i wolność)</a:t>
                      </a:r>
                      <a:endParaRPr lang="pl-PL" sz="1400" b="1">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2004, 2007</a:t>
                      </a:r>
                      <a:endParaRPr lang="pl-PL" sz="1400">
                        <a:effectLst/>
                        <a:latin typeface="Times New Roman"/>
                        <a:ea typeface="Calibri"/>
                        <a:cs typeface="Times New Roman"/>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cs typeface="Times New Roman"/>
                      </a:endParaRPr>
                    </a:p>
                  </a:txBody>
                  <a:tcPr marL="49562" marR="49562" marT="0" marB="0" anchor="ctr"/>
                </a:tc>
                <a:extLst>
                  <a:ext uri="{0D108BD9-81ED-4DB2-BD59-A6C34878D82A}">
                    <a16:rowId xmlns:a16="http://schemas.microsoft.com/office/drawing/2014/main" val="10005"/>
                  </a:ext>
                </a:extLst>
              </a:tr>
              <a:tr h="193198">
                <a:tc>
                  <a:txBody>
                    <a:bodyPr/>
                    <a:lstStyle/>
                    <a:p>
                      <a:pPr>
                        <a:lnSpc>
                          <a:spcPct val="107000"/>
                        </a:lnSpc>
                        <a:spcBef>
                          <a:spcPts val="200"/>
                        </a:spcBef>
                        <a:spcAft>
                          <a:spcPts val="0"/>
                        </a:spcAft>
                      </a:pPr>
                      <a:r>
                        <a:rPr lang="pl-PL" sz="1400">
                          <a:effectLst/>
                        </a:rPr>
                        <a:t>Małżeństwo (miłość, pielęgnowana we wspólnej modlitwie)</a:t>
                      </a:r>
                      <a:endParaRPr lang="pl-PL" sz="1400" b="1">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2005</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06"/>
                  </a:ext>
                </a:extLst>
              </a:tr>
              <a:tr h="234456">
                <a:tc>
                  <a:txBody>
                    <a:bodyPr/>
                    <a:lstStyle/>
                    <a:p>
                      <a:pPr>
                        <a:lnSpc>
                          <a:spcPct val="107000"/>
                        </a:lnSpc>
                        <a:spcBef>
                          <a:spcPts val="200"/>
                        </a:spcBef>
                        <a:spcAft>
                          <a:spcPts val="0"/>
                        </a:spcAft>
                      </a:pPr>
                      <a:r>
                        <a:rPr lang="pl-PL" sz="1400">
                          <a:effectLst/>
                        </a:rPr>
                        <a:t>Rodzina (jedyna wspólnota pomyślana przez Boga Stwórcę)</a:t>
                      </a:r>
                      <a:endParaRPr lang="pl-PL" sz="1400" b="1">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dirty="0">
                          <a:effectLst/>
                        </a:rPr>
                        <a:t>2004, 2007, 2009</a:t>
                      </a:r>
                      <a:endParaRPr lang="pl-PL" sz="1400" dirty="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2014, 2016</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07"/>
                  </a:ext>
                </a:extLst>
              </a:tr>
              <a:tr h="193198">
                <a:tc>
                  <a:txBody>
                    <a:bodyPr/>
                    <a:lstStyle/>
                    <a:p>
                      <a:pPr>
                        <a:lnSpc>
                          <a:spcPct val="107000"/>
                        </a:lnSpc>
                        <a:spcBef>
                          <a:spcPts val="200"/>
                        </a:spcBef>
                        <a:spcAft>
                          <a:spcPts val="0"/>
                        </a:spcAft>
                      </a:pPr>
                      <a:r>
                        <a:rPr lang="pl-PL" sz="1400">
                          <a:effectLst/>
                        </a:rPr>
                        <a:t>Szkoła, edukacja, wychowanie</a:t>
                      </a:r>
                      <a:endParaRPr lang="pl-PL" sz="1400" b="1">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2012, 2013</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08"/>
                  </a:ext>
                </a:extLst>
              </a:tr>
              <a:tr h="193198">
                <a:tc>
                  <a:txBody>
                    <a:bodyPr/>
                    <a:lstStyle/>
                    <a:p>
                      <a:pPr>
                        <a:lnSpc>
                          <a:spcPct val="107000"/>
                        </a:lnSpc>
                        <a:spcBef>
                          <a:spcPts val="200"/>
                        </a:spcBef>
                        <a:spcAft>
                          <a:spcPts val="0"/>
                        </a:spcAft>
                      </a:pPr>
                      <a:r>
                        <a:rPr lang="pl-PL" sz="1400">
                          <a:effectLst/>
                        </a:rPr>
                        <a:t>Mężczyzna, ojciec („cywilizacją bez ojca”)</a:t>
                      </a:r>
                      <a:endParaRPr lang="pl-PL" sz="1400" b="1">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2010</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09"/>
                  </a:ext>
                </a:extLst>
              </a:tr>
              <a:tr h="193198">
                <a:tc gridSpan="3">
                  <a:txBody>
                    <a:bodyPr/>
                    <a:lstStyle/>
                    <a:p>
                      <a:pPr algn="ctr">
                        <a:lnSpc>
                          <a:spcPct val="107000"/>
                        </a:lnSpc>
                        <a:spcAft>
                          <a:spcPts val="0"/>
                        </a:spcAft>
                      </a:pPr>
                      <a:r>
                        <a:rPr lang="pl-PL" sz="1600" dirty="0">
                          <a:solidFill>
                            <a:srgbClr val="FFFF00"/>
                          </a:solidFill>
                          <a:effectLst/>
                        </a:rPr>
                        <a:t>Prawa i obowiązki</a:t>
                      </a:r>
                      <a:endParaRPr lang="pl-PL" sz="1600" dirty="0">
                        <a:solidFill>
                          <a:srgbClr val="FFFF00"/>
                        </a:solidFill>
                        <a:effectLst/>
                        <a:latin typeface="Times New Roman"/>
                        <a:ea typeface="Calibri"/>
                      </a:endParaRPr>
                    </a:p>
                  </a:txBody>
                  <a:tcPr marL="49562" marR="49562"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10"/>
                  </a:ext>
                </a:extLst>
              </a:tr>
              <a:tr h="193198">
                <a:tc>
                  <a:txBody>
                    <a:bodyPr/>
                    <a:lstStyle/>
                    <a:p>
                      <a:pPr>
                        <a:lnSpc>
                          <a:spcPct val="107000"/>
                        </a:lnSpc>
                        <a:spcBef>
                          <a:spcPts val="200"/>
                        </a:spcBef>
                        <a:spcAft>
                          <a:spcPts val="0"/>
                        </a:spcAft>
                      </a:pPr>
                      <a:r>
                        <a:rPr lang="pl-PL" sz="1400" dirty="0">
                          <a:effectLst/>
                        </a:rPr>
                        <a:t>Polityka regionalna, Ojcowizna, Górny Śląsk</a:t>
                      </a:r>
                      <a:endParaRPr lang="pl-PL" sz="1400" b="1" dirty="0">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2015, 2016</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11"/>
                  </a:ext>
                </a:extLst>
              </a:tr>
              <a:tr h="187488">
                <a:tc>
                  <a:txBody>
                    <a:bodyPr/>
                    <a:lstStyle/>
                    <a:p>
                      <a:pPr marL="0" marR="0" indent="0" algn="l" defTabSz="914400" rtl="0" eaLnBrk="1" fontAlgn="auto" latinLnBrk="0" hangingPunct="1">
                        <a:lnSpc>
                          <a:spcPct val="107000"/>
                        </a:lnSpc>
                        <a:spcBef>
                          <a:spcPts val="200"/>
                        </a:spcBef>
                        <a:spcAft>
                          <a:spcPts val="0"/>
                        </a:spcAft>
                        <a:buClrTx/>
                        <a:buSzTx/>
                        <a:buFontTx/>
                        <a:buNone/>
                        <a:tabLst/>
                        <a:defRPr/>
                      </a:pPr>
                      <a:r>
                        <a:rPr lang="pl-PL" sz="1400" dirty="0">
                          <a:effectLst/>
                        </a:rPr>
                        <a:t>Media, język komunikacji i komunikacja (autostrady !!)</a:t>
                      </a:r>
                      <a:endParaRPr lang="pl-PL" sz="1400" b="1" dirty="0">
                        <a:solidFill>
                          <a:srgbClr val="1F3763"/>
                        </a:solidFill>
                        <a:effectLst/>
                        <a:latin typeface="+mn-lt"/>
                        <a:ea typeface="Times New Roman"/>
                        <a:cs typeface="Times New Roman"/>
                      </a:endParaRPr>
                    </a:p>
                  </a:txBody>
                  <a:tcPr marL="49562" marR="49562" marT="0" marB="0" anchor="ctr"/>
                </a:tc>
                <a:tc>
                  <a:txBody>
                    <a:bodyPr/>
                    <a:lstStyle/>
                    <a:p>
                      <a:pPr>
                        <a:lnSpc>
                          <a:spcPct val="107000"/>
                        </a:lnSpc>
                        <a:spcAft>
                          <a:spcPts val="0"/>
                        </a:spcAft>
                      </a:pPr>
                      <a:endParaRPr lang="pl-PL" sz="1400">
                        <a:effectLst/>
                        <a:latin typeface="Times New Roman"/>
                        <a:ea typeface="Calibri"/>
                      </a:endParaRPr>
                    </a:p>
                  </a:txBody>
                  <a:tcPr marL="49562" marR="49562" marT="0" marB="0" anchor="ct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pl-PL" sz="1400" dirty="0">
                          <a:effectLst/>
                        </a:rPr>
                        <a:t>2012, 2018</a:t>
                      </a:r>
                      <a:endParaRPr lang="pl-PL" sz="1400" dirty="0">
                        <a:effectLst/>
                        <a:latin typeface="Times New Roman"/>
                        <a:ea typeface="Calibri"/>
                      </a:endParaRPr>
                    </a:p>
                  </a:txBody>
                  <a:tcPr marL="49562" marR="49562" marT="0" marB="0" anchor="ctr"/>
                </a:tc>
                <a:extLst>
                  <a:ext uri="{0D108BD9-81ED-4DB2-BD59-A6C34878D82A}">
                    <a16:rowId xmlns:a16="http://schemas.microsoft.com/office/drawing/2014/main" val="10012"/>
                  </a:ext>
                </a:extLst>
              </a:tr>
              <a:tr h="193198">
                <a:tc gridSpan="3">
                  <a:txBody>
                    <a:bodyPr/>
                    <a:lstStyle/>
                    <a:p>
                      <a:pPr algn="ctr">
                        <a:lnSpc>
                          <a:spcPct val="107000"/>
                        </a:lnSpc>
                        <a:spcAft>
                          <a:spcPts val="0"/>
                        </a:spcAft>
                      </a:pPr>
                      <a:r>
                        <a:rPr lang="pl-PL" sz="1600" dirty="0">
                          <a:solidFill>
                            <a:srgbClr val="FFFF00"/>
                          </a:solidFill>
                          <a:effectLst/>
                        </a:rPr>
                        <a:t>Szacunek dla biednych i słabych</a:t>
                      </a:r>
                      <a:endParaRPr lang="pl-PL" sz="1600" dirty="0">
                        <a:solidFill>
                          <a:srgbClr val="FFFF00"/>
                        </a:solidFill>
                        <a:effectLst/>
                        <a:latin typeface="Times New Roman"/>
                        <a:ea typeface="Calibri"/>
                      </a:endParaRPr>
                    </a:p>
                  </a:txBody>
                  <a:tcPr marL="49562" marR="49562"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13"/>
                  </a:ext>
                </a:extLst>
              </a:tr>
              <a:tr h="193198">
                <a:tc>
                  <a:txBody>
                    <a:bodyPr/>
                    <a:lstStyle/>
                    <a:p>
                      <a:pPr>
                        <a:lnSpc>
                          <a:spcPct val="107000"/>
                        </a:lnSpc>
                        <a:spcBef>
                          <a:spcPts val="200"/>
                        </a:spcBef>
                        <a:spcAft>
                          <a:spcPts val="0"/>
                        </a:spcAft>
                      </a:pPr>
                      <a:r>
                        <a:rPr lang="pl-PL" sz="1400">
                          <a:effectLst/>
                        </a:rPr>
                        <a:t>Migranci (konieczność kontroli nad ruchami migracyjnymi)</a:t>
                      </a:r>
                      <a:endParaRPr lang="pl-PL" sz="1400" b="1">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2017</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14"/>
                  </a:ext>
                </a:extLst>
              </a:tr>
              <a:tr h="193198">
                <a:tc>
                  <a:txBody>
                    <a:bodyPr/>
                    <a:lstStyle/>
                    <a:p>
                      <a:pPr>
                        <a:lnSpc>
                          <a:spcPct val="107000"/>
                        </a:lnSpc>
                        <a:spcBef>
                          <a:spcPts val="200"/>
                        </a:spcBef>
                        <a:spcAft>
                          <a:spcPts val="0"/>
                        </a:spcAft>
                      </a:pPr>
                      <a:r>
                        <a:rPr lang="pl-PL" sz="1400" dirty="0">
                          <a:effectLst/>
                        </a:rPr>
                        <a:t>Programy socjalne („500+”, „75+”, „łazienka+”, „kuchnia+”)</a:t>
                      </a:r>
                      <a:endParaRPr lang="pl-PL" sz="1400" b="1" dirty="0">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2018</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15"/>
                  </a:ext>
                </a:extLst>
              </a:tr>
              <a:tr h="193198">
                <a:tc gridSpan="3">
                  <a:txBody>
                    <a:bodyPr/>
                    <a:lstStyle/>
                    <a:p>
                      <a:pPr algn="ctr">
                        <a:lnSpc>
                          <a:spcPct val="107000"/>
                        </a:lnSpc>
                        <a:spcAft>
                          <a:spcPts val="0"/>
                        </a:spcAft>
                      </a:pPr>
                      <a:r>
                        <a:rPr lang="pl-PL" sz="1600" dirty="0">
                          <a:solidFill>
                            <a:srgbClr val="FFFF00"/>
                          </a:solidFill>
                          <a:effectLst/>
                        </a:rPr>
                        <a:t>Godność pracy i prawa pracownicze</a:t>
                      </a:r>
                      <a:endParaRPr lang="pl-PL" sz="1600" dirty="0">
                        <a:solidFill>
                          <a:srgbClr val="FFFF00"/>
                        </a:solidFill>
                        <a:effectLst/>
                        <a:latin typeface="Times New Roman"/>
                        <a:ea typeface="Calibri"/>
                      </a:endParaRPr>
                    </a:p>
                  </a:txBody>
                  <a:tcPr marL="49562" marR="49562"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16"/>
                  </a:ext>
                </a:extLst>
              </a:tr>
              <a:tr h="193198">
                <a:tc>
                  <a:txBody>
                    <a:bodyPr/>
                    <a:lstStyle/>
                    <a:p>
                      <a:pPr>
                        <a:lnSpc>
                          <a:spcPct val="107000"/>
                        </a:lnSpc>
                        <a:spcBef>
                          <a:spcPts val="200"/>
                        </a:spcBef>
                        <a:spcAft>
                          <a:spcPts val="0"/>
                        </a:spcAft>
                      </a:pPr>
                      <a:r>
                        <a:rPr lang="pl-PL" sz="1400" dirty="0">
                          <a:effectLst/>
                        </a:rPr>
                        <a:t>Godność pracownika, pracownik, etos pracy ludzkiej, bezrobocie</a:t>
                      </a:r>
                      <a:endParaRPr lang="pl-PL" sz="1400" b="1" dirty="0">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dirty="0">
                          <a:effectLst/>
                        </a:rPr>
                        <a:t>2001, 2003, 2006</a:t>
                      </a:r>
                      <a:endParaRPr lang="pl-PL" sz="1400" dirty="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2013</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17"/>
                  </a:ext>
                </a:extLst>
              </a:tr>
              <a:tr h="193198">
                <a:tc>
                  <a:txBody>
                    <a:bodyPr/>
                    <a:lstStyle/>
                    <a:p>
                      <a:pPr>
                        <a:lnSpc>
                          <a:spcPct val="107000"/>
                        </a:lnSpc>
                        <a:spcBef>
                          <a:spcPts val="200"/>
                        </a:spcBef>
                        <a:spcAft>
                          <a:spcPts val="0"/>
                        </a:spcAft>
                      </a:pPr>
                      <a:r>
                        <a:rPr lang="pl-PL" sz="1400" dirty="0">
                          <a:effectLst/>
                        </a:rPr>
                        <a:t>Podatki (wysokie opodatkowanie pracy niszczy aktywność)</a:t>
                      </a:r>
                      <a:endParaRPr lang="pl-PL" sz="1400" b="1" dirty="0">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dirty="0">
                          <a:effectLst/>
                        </a:rPr>
                        <a:t>2003</a:t>
                      </a:r>
                      <a:endParaRPr lang="pl-PL" sz="1400" dirty="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2013</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18"/>
                  </a:ext>
                </a:extLst>
              </a:tr>
              <a:tr h="193198">
                <a:tc>
                  <a:txBody>
                    <a:bodyPr/>
                    <a:lstStyle/>
                    <a:p>
                      <a:pPr>
                        <a:lnSpc>
                          <a:spcPct val="107000"/>
                        </a:lnSpc>
                        <a:spcBef>
                          <a:spcPts val="200"/>
                        </a:spcBef>
                        <a:spcAft>
                          <a:spcPts val="0"/>
                        </a:spcAft>
                      </a:pPr>
                      <a:r>
                        <a:rPr lang="pl-PL" sz="1400" dirty="0">
                          <a:effectLst/>
                        </a:rPr>
                        <a:t>Górnictwo</a:t>
                      </a:r>
                      <a:endParaRPr lang="pl-PL" sz="1400" b="1" dirty="0">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2014, 2015</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19"/>
                  </a:ext>
                </a:extLst>
              </a:tr>
              <a:tr h="213862">
                <a:tc>
                  <a:txBody>
                    <a:bodyPr/>
                    <a:lstStyle/>
                    <a:p>
                      <a:pPr>
                        <a:lnSpc>
                          <a:spcPct val="107000"/>
                        </a:lnSpc>
                        <a:spcBef>
                          <a:spcPts val="200"/>
                        </a:spcBef>
                        <a:spcAft>
                          <a:spcPts val="0"/>
                        </a:spcAft>
                      </a:pPr>
                      <a:r>
                        <a:rPr lang="pl-PL" sz="1400" dirty="0">
                          <a:effectLst/>
                        </a:rPr>
                        <a:t>Wolna niedziela</a:t>
                      </a:r>
                      <a:endParaRPr lang="pl-PL" sz="1400" b="1" dirty="0">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dirty="0">
                          <a:effectLst/>
                        </a:rPr>
                        <a:t>2015, 2017, 2018</a:t>
                      </a:r>
                      <a:endParaRPr lang="pl-PL" sz="1400" dirty="0">
                        <a:effectLst/>
                        <a:latin typeface="Times New Roman"/>
                        <a:ea typeface="Calibri"/>
                      </a:endParaRPr>
                    </a:p>
                  </a:txBody>
                  <a:tcPr marL="49562" marR="49562" marT="0" marB="0" anchor="ctr"/>
                </a:tc>
                <a:extLst>
                  <a:ext uri="{0D108BD9-81ED-4DB2-BD59-A6C34878D82A}">
                    <a16:rowId xmlns:a16="http://schemas.microsoft.com/office/drawing/2014/main" val="10020"/>
                  </a:ext>
                </a:extLst>
              </a:tr>
              <a:tr h="193198">
                <a:tc gridSpan="3">
                  <a:txBody>
                    <a:bodyPr/>
                    <a:lstStyle/>
                    <a:p>
                      <a:pPr algn="ctr">
                        <a:lnSpc>
                          <a:spcPct val="107000"/>
                        </a:lnSpc>
                        <a:spcAft>
                          <a:spcPts val="0"/>
                        </a:spcAft>
                      </a:pPr>
                      <a:r>
                        <a:rPr lang="pl-PL" sz="1600" dirty="0">
                          <a:solidFill>
                            <a:srgbClr val="FFFF00"/>
                          </a:solidFill>
                          <a:effectLst/>
                        </a:rPr>
                        <a:t>Solidarność</a:t>
                      </a:r>
                      <a:endParaRPr lang="pl-PL" sz="1600" dirty="0">
                        <a:solidFill>
                          <a:srgbClr val="FFFF00"/>
                        </a:solidFill>
                        <a:effectLst/>
                        <a:latin typeface="Times New Roman"/>
                        <a:ea typeface="Calibri"/>
                      </a:endParaRPr>
                    </a:p>
                  </a:txBody>
                  <a:tcPr marL="49562" marR="49562"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21"/>
                  </a:ext>
                </a:extLst>
              </a:tr>
              <a:tr h="193198">
                <a:tc>
                  <a:txBody>
                    <a:bodyPr/>
                    <a:lstStyle/>
                    <a:p>
                      <a:pPr>
                        <a:lnSpc>
                          <a:spcPct val="107000"/>
                        </a:lnSpc>
                        <a:spcBef>
                          <a:spcPts val="200"/>
                        </a:spcBef>
                        <a:spcAft>
                          <a:spcPts val="0"/>
                        </a:spcAft>
                      </a:pPr>
                      <a:r>
                        <a:rPr lang="pl-PL" sz="1400" dirty="0">
                          <a:effectLst/>
                        </a:rPr>
                        <a:t>Nierówności społeczne, korupcja</a:t>
                      </a:r>
                      <a:endParaRPr lang="pl-PL" sz="1400" b="1" dirty="0">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2002, 2006</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extLst>
                  <a:ext uri="{0D108BD9-81ED-4DB2-BD59-A6C34878D82A}">
                    <a16:rowId xmlns:a16="http://schemas.microsoft.com/office/drawing/2014/main" val="10022"/>
                  </a:ext>
                </a:extLst>
              </a:tr>
              <a:tr h="193198">
                <a:tc gridSpan="3">
                  <a:txBody>
                    <a:bodyPr/>
                    <a:lstStyle/>
                    <a:p>
                      <a:pPr algn="ctr">
                        <a:lnSpc>
                          <a:spcPct val="107000"/>
                        </a:lnSpc>
                        <a:spcAft>
                          <a:spcPts val="0"/>
                        </a:spcAft>
                      </a:pPr>
                      <a:r>
                        <a:rPr lang="pl-PL" sz="1600" dirty="0">
                          <a:solidFill>
                            <a:srgbClr val="FFFF00"/>
                          </a:solidFill>
                          <a:effectLst/>
                        </a:rPr>
                        <a:t>Troska o stworzenia Boże</a:t>
                      </a:r>
                      <a:endParaRPr lang="pl-PL" sz="1600" dirty="0">
                        <a:solidFill>
                          <a:srgbClr val="FFFF00"/>
                        </a:solidFill>
                        <a:effectLst/>
                        <a:latin typeface="Times New Roman"/>
                        <a:ea typeface="Calibri"/>
                      </a:endParaRPr>
                    </a:p>
                  </a:txBody>
                  <a:tcPr marL="49562" marR="49562"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23"/>
                  </a:ext>
                </a:extLst>
              </a:tr>
              <a:tr h="193198">
                <a:tc>
                  <a:txBody>
                    <a:bodyPr/>
                    <a:lstStyle/>
                    <a:p>
                      <a:pPr>
                        <a:lnSpc>
                          <a:spcPct val="107000"/>
                        </a:lnSpc>
                        <a:spcBef>
                          <a:spcPts val="200"/>
                        </a:spcBef>
                        <a:spcAft>
                          <a:spcPts val="0"/>
                        </a:spcAft>
                      </a:pPr>
                      <a:r>
                        <a:rPr lang="pl-PL" sz="1400">
                          <a:effectLst/>
                        </a:rPr>
                        <a:t>Ekologia, czyste powietrze</a:t>
                      </a:r>
                      <a:endParaRPr lang="pl-PL" sz="1400" b="1">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dirty="0">
                          <a:effectLst/>
                        </a:rPr>
                        <a:t>2015, 2017</a:t>
                      </a:r>
                      <a:endParaRPr lang="pl-PL" sz="1400" dirty="0">
                        <a:effectLst/>
                        <a:latin typeface="Times New Roman"/>
                        <a:ea typeface="Calibri"/>
                      </a:endParaRPr>
                    </a:p>
                  </a:txBody>
                  <a:tcPr marL="49562" marR="49562" marT="0" marB="0" anchor="ctr"/>
                </a:tc>
                <a:extLst>
                  <a:ext uri="{0D108BD9-81ED-4DB2-BD59-A6C34878D82A}">
                    <a16:rowId xmlns:a16="http://schemas.microsoft.com/office/drawing/2014/main" val="10024"/>
                  </a:ext>
                </a:extLst>
              </a:tr>
              <a:tr h="193198">
                <a:tc>
                  <a:txBody>
                    <a:bodyPr/>
                    <a:lstStyle/>
                    <a:p>
                      <a:pPr>
                        <a:lnSpc>
                          <a:spcPct val="107000"/>
                        </a:lnSpc>
                        <a:spcBef>
                          <a:spcPts val="200"/>
                        </a:spcBef>
                        <a:spcAft>
                          <a:spcPts val="0"/>
                        </a:spcAft>
                      </a:pPr>
                      <a:r>
                        <a:rPr lang="pl-PL" sz="1400" dirty="0">
                          <a:effectLst/>
                        </a:rPr>
                        <a:t>Trzeźwość</a:t>
                      </a:r>
                      <a:endParaRPr lang="pl-PL" sz="1400" b="1" dirty="0">
                        <a:solidFill>
                          <a:srgbClr val="1F3763"/>
                        </a:solidFill>
                        <a:effectLst/>
                        <a:latin typeface="Calibri"/>
                        <a:ea typeface="Times New Roman"/>
                        <a:cs typeface="Times New Roman"/>
                      </a:endParaRPr>
                    </a:p>
                  </a:txBody>
                  <a:tcPr marL="49562" marR="49562" marT="0" marB="0" anchor="ctr"/>
                </a:tc>
                <a:tc>
                  <a:txBody>
                    <a:bodyPr/>
                    <a:lstStyle/>
                    <a:p>
                      <a:pPr>
                        <a:lnSpc>
                          <a:spcPct val="107000"/>
                        </a:lnSpc>
                        <a:spcAft>
                          <a:spcPts val="0"/>
                        </a:spcAft>
                      </a:pPr>
                      <a:r>
                        <a:rPr lang="pl-PL" sz="1400">
                          <a:effectLst/>
                        </a:rPr>
                        <a:t> </a:t>
                      </a:r>
                      <a:endParaRPr lang="pl-PL" sz="1400">
                        <a:effectLst/>
                        <a:latin typeface="Times New Roman"/>
                        <a:ea typeface="Calibri"/>
                      </a:endParaRPr>
                    </a:p>
                  </a:txBody>
                  <a:tcPr marL="49562" marR="49562" marT="0" marB="0" anchor="ctr"/>
                </a:tc>
                <a:tc>
                  <a:txBody>
                    <a:bodyPr/>
                    <a:lstStyle/>
                    <a:p>
                      <a:pPr>
                        <a:lnSpc>
                          <a:spcPct val="107000"/>
                        </a:lnSpc>
                        <a:spcAft>
                          <a:spcPts val="0"/>
                        </a:spcAft>
                      </a:pPr>
                      <a:r>
                        <a:rPr lang="pl-PL" sz="1400" dirty="0">
                          <a:effectLst/>
                        </a:rPr>
                        <a:t>2017</a:t>
                      </a:r>
                      <a:endParaRPr lang="pl-PL" sz="1400" dirty="0">
                        <a:effectLst/>
                        <a:latin typeface="Times New Roman"/>
                        <a:ea typeface="Calibri"/>
                      </a:endParaRPr>
                    </a:p>
                  </a:txBody>
                  <a:tcPr marL="49562" marR="49562" marT="0" marB="0"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99841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 y="338378"/>
            <a:ext cx="9314643" cy="646331"/>
          </a:xfrm>
          <a:prstGeom prst="rect">
            <a:avLst/>
          </a:prstGeom>
          <a:noFill/>
        </p:spPr>
        <p:txBody>
          <a:bodyPr wrap="square" rtlCol="0">
            <a:spAutoFit/>
          </a:bodyPr>
          <a:lstStyle/>
          <a:p>
            <a:pPr algn="ctr"/>
            <a:r>
              <a:rPr lang="pl-PL" b="1" dirty="0"/>
              <a:t>2.</a:t>
            </a:r>
            <a:r>
              <a:rPr lang="pl-PL" sz="1600" dirty="0"/>
              <a:t> </a:t>
            </a:r>
            <a:r>
              <a:rPr lang="pl-PL" b="1" dirty="0"/>
              <a:t>Główne przesłanie podczas stano­wych pielgrzymek stanowych mężczyzn i młodzieńców</a:t>
            </a:r>
            <a:endParaRPr lang="pl-PL" dirty="0"/>
          </a:p>
          <a:p>
            <a:endParaRPr lang="pl-PL" b="1" dirty="0"/>
          </a:p>
        </p:txBody>
      </p:sp>
      <p:sp>
        <p:nvSpPr>
          <p:cNvPr id="3" name="pole tekstowe 2">
            <a:extLst>
              <a:ext uri="{FF2B5EF4-FFF2-40B4-BE49-F238E27FC236}">
                <a16:creationId xmlns:a16="http://schemas.microsoft.com/office/drawing/2014/main" id="{39092B07-C142-43AC-AE15-0D6DE2A8CD06}"/>
              </a:ext>
            </a:extLst>
          </p:cNvPr>
          <p:cNvSpPr txBox="1"/>
          <p:nvPr/>
        </p:nvSpPr>
        <p:spPr>
          <a:xfrm>
            <a:off x="0" y="836712"/>
            <a:ext cx="9143998" cy="5109091"/>
          </a:xfrm>
          <a:prstGeom prst="rect">
            <a:avLst/>
          </a:prstGeom>
          <a:noFill/>
        </p:spPr>
        <p:txBody>
          <a:bodyPr wrap="square" rtlCol="0">
            <a:spAutoFit/>
          </a:bodyPr>
          <a:lstStyle/>
          <a:p>
            <a:pPr algn="ctr"/>
            <a:r>
              <a:rPr lang="pl-PL" sz="2000" b="1" dirty="0"/>
              <a:t>PRZYKŁADY:</a:t>
            </a:r>
          </a:p>
          <a:p>
            <a:pPr algn="ctr"/>
            <a:endParaRPr lang="pl-PL" b="1" dirty="0">
              <a:solidFill>
                <a:srgbClr val="7030A0"/>
              </a:solidFill>
            </a:endParaRPr>
          </a:p>
          <a:p>
            <a:pPr algn="ctr"/>
            <a:r>
              <a:rPr lang="pl-PL" b="1" dirty="0">
                <a:solidFill>
                  <a:srgbClr val="7030A0"/>
                </a:solidFill>
              </a:rPr>
              <a:t>Życie i godność ludzka</a:t>
            </a:r>
          </a:p>
          <a:p>
            <a:r>
              <a:rPr lang="pl-PL" b="1" dirty="0"/>
              <a:t>Mężczyzna, ojciec</a:t>
            </a:r>
          </a:p>
          <a:p>
            <a:r>
              <a:rPr lang="pl-PL" dirty="0"/>
              <a:t>Współczesną cywilizację nazywa się niekiedy „cywilizacją bez ojca”. Pytamy się: czy bycie ojcem ma jeszcze przyszłość? Czy nie jesteśmy świadkami rozpadu ojcostwa? Co to znaczy dzisiaj być ojcem? Jaka jest odpowiedzialność ojca? Wielu poszukuje przyczyn kryzysu ojcostwa na płaszczyźnie społecznej i psychologicznej. </a:t>
            </a:r>
            <a:r>
              <a:rPr lang="pl-PL" b="1" dirty="0"/>
              <a:t>(D. Zimoń – 30.05.2010)</a:t>
            </a:r>
            <a:endParaRPr lang="pl-PL" dirty="0"/>
          </a:p>
          <a:p>
            <a:pPr algn="ctr"/>
            <a:endParaRPr lang="pl-PL" b="1" dirty="0">
              <a:solidFill>
                <a:srgbClr val="7030A0"/>
              </a:solidFill>
            </a:endParaRPr>
          </a:p>
          <a:p>
            <a:pPr algn="ctr"/>
            <a:r>
              <a:rPr lang="pl-PL" b="1" dirty="0">
                <a:solidFill>
                  <a:srgbClr val="7030A0"/>
                </a:solidFill>
              </a:rPr>
              <a:t>Rodzina, wspólnota, uczestnictwo</a:t>
            </a:r>
          </a:p>
          <a:p>
            <a:r>
              <a:rPr lang="pl-PL" b="1" dirty="0"/>
              <a:t>Stan moralny społeczeństwa</a:t>
            </a:r>
          </a:p>
          <a:p>
            <a:r>
              <a:rPr lang="pl-PL" dirty="0"/>
              <a:t>Jesteśmy zatroskani o stan moralny społeczeństwa, o miejsca, w których szerzy się korupcja, kumoterstwo, kradzież społecznego mienia, gdzie nie istnieje elementarne poczucie wstydu i odpowiedzialności, gdzie afera rodzi aferę. Niesprawiedliwe i niemoralne jest unikanie konsekwencji własnych czynów! Dobro wspólne wymaga uczciwej gry i postaw etycznych. Każdy człowiek, każdy z nas, powinien zmobilizować się do działań, a nawet do walki na rzecz dobra wspólnego. Dla chrześcijanina sprawowanie władzy jest służbą!</a:t>
            </a:r>
            <a:r>
              <a:rPr lang="pl-PL" b="1" dirty="0"/>
              <a:t> (D. Zimoń – 30.05.2004)</a:t>
            </a:r>
            <a:endParaRPr lang="pl-PL" dirty="0"/>
          </a:p>
          <a:p>
            <a:endParaRPr lang="pl-PL" dirty="0"/>
          </a:p>
        </p:txBody>
      </p:sp>
    </p:spTree>
    <p:extLst>
      <p:ext uri="{BB962C8B-B14F-4D97-AF65-F5344CB8AC3E}">
        <p14:creationId xmlns:p14="http://schemas.microsoft.com/office/powerpoint/2010/main" val="192734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 y="338378"/>
            <a:ext cx="9314643" cy="646331"/>
          </a:xfrm>
          <a:prstGeom prst="rect">
            <a:avLst/>
          </a:prstGeom>
          <a:noFill/>
        </p:spPr>
        <p:txBody>
          <a:bodyPr wrap="square" rtlCol="0">
            <a:spAutoFit/>
          </a:bodyPr>
          <a:lstStyle/>
          <a:p>
            <a:pPr algn="ctr"/>
            <a:r>
              <a:rPr lang="pl-PL" b="1" dirty="0"/>
              <a:t>2.</a:t>
            </a:r>
            <a:r>
              <a:rPr lang="pl-PL" sz="1600" dirty="0"/>
              <a:t> </a:t>
            </a:r>
            <a:r>
              <a:rPr lang="pl-PL" b="1" dirty="0"/>
              <a:t>Główne przesłanie podczas stano­wych pielgrzymek stanowych mężczyzn i młodzieńców</a:t>
            </a:r>
            <a:endParaRPr lang="pl-PL" dirty="0"/>
          </a:p>
          <a:p>
            <a:endParaRPr lang="pl-PL" b="1" dirty="0"/>
          </a:p>
        </p:txBody>
      </p:sp>
      <p:sp>
        <p:nvSpPr>
          <p:cNvPr id="3" name="pole tekstowe 2">
            <a:extLst>
              <a:ext uri="{FF2B5EF4-FFF2-40B4-BE49-F238E27FC236}">
                <a16:creationId xmlns:a16="http://schemas.microsoft.com/office/drawing/2014/main" id="{39092B07-C142-43AC-AE15-0D6DE2A8CD06}"/>
              </a:ext>
            </a:extLst>
          </p:cNvPr>
          <p:cNvSpPr txBox="1"/>
          <p:nvPr/>
        </p:nvSpPr>
        <p:spPr>
          <a:xfrm>
            <a:off x="0" y="836712"/>
            <a:ext cx="9143998" cy="5940088"/>
          </a:xfrm>
          <a:prstGeom prst="rect">
            <a:avLst/>
          </a:prstGeom>
          <a:noFill/>
        </p:spPr>
        <p:txBody>
          <a:bodyPr wrap="square" rtlCol="0">
            <a:spAutoFit/>
          </a:bodyPr>
          <a:lstStyle/>
          <a:p>
            <a:pPr algn="ctr"/>
            <a:r>
              <a:rPr lang="pl-PL" sz="2000" b="1" dirty="0"/>
              <a:t>PRZYKŁADY:</a:t>
            </a:r>
          </a:p>
          <a:p>
            <a:pPr algn="ctr"/>
            <a:endParaRPr lang="pl-PL" b="1" dirty="0">
              <a:solidFill>
                <a:srgbClr val="7030A0"/>
              </a:solidFill>
            </a:endParaRPr>
          </a:p>
          <a:p>
            <a:pPr algn="ctr"/>
            <a:r>
              <a:rPr lang="pl-PL" b="1" dirty="0">
                <a:solidFill>
                  <a:srgbClr val="7030A0"/>
                </a:solidFill>
              </a:rPr>
              <a:t>Prawa i obowiązki</a:t>
            </a:r>
          </a:p>
          <a:p>
            <a:r>
              <a:rPr lang="pl-PL" b="1" dirty="0"/>
              <a:t>Autostrady</a:t>
            </a:r>
          </a:p>
          <a:p>
            <a:r>
              <a:rPr lang="pl-PL" dirty="0"/>
              <a:t>Są jeszcze inne przestrzenie życia społecznego, w których konieczny jest taki wspólny, zbiorowy obowiązek: jedną z nich jest umożliwienie łatwiejszego komunikowania się obywateli. Chodzi o poszanowanie naszego czasu trwonionego bezproduktywnie w kolejkach przy autostradowych bramkach. Aż dziw bierze, że nowoczesne państwo nie jest w stanie rozwiązać tego problemu. To nie tylko kwestia dyskomfortu i niesprawiedliwości, gdy idzie o płatne odcinki dróg, to nie tylko kwestia tego, że bramki na autostradach umacniają mentalność Polski dzielnicowej, dzielą kraj na strefy wpływów i interesów, ale kwestia podstawowych praw człowieka i szacunku dla obywatela i jego czasu. Nasz premier to człowiek dynamiczny – jak wiemy, poradził sobie z bankami... może sobie poradzi z bramkami!.</a:t>
            </a:r>
            <a:r>
              <a:rPr lang="pl-PL" b="1" dirty="0"/>
              <a:t> (W. Skworc – 27.05.2018)</a:t>
            </a:r>
            <a:endParaRPr lang="pl-PL" dirty="0"/>
          </a:p>
          <a:p>
            <a:endParaRPr lang="pl-PL" b="1" dirty="0"/>
          </a:p>
          <a:p>
            <a:r>
              <a:rPr lang="pl-PL" b="1" dirty="0">
                <a:solidFill>
                  <a:srgbClr val="7030A0"/>
                </a:solidFill>
              </a:rPr>
              <a:t>Szacunek dla biednych i słabych</a:t>
            </a:r>
          </a:p>
          <a:p>
            <a:r>
              <a:rPr lang="pl-PL" b="1" dirty="0"/>
              <a:t>Programy socjalne</a:t>
            </a:r>
          </a:p>
          <a:p>
            <a:r>
              <a:rPr lang="pl-PL" dirty="0"/>
              <a:t>Trzeba docenić rządowe programy socjalne, które wnoszą w relacje społeczne więcej sprawiedliwości, „nierówności dochodowe” znacząco spadły; programy takie jak: „500+”, „75+”, Karta Dużej Rodziny, „mieszkanie+”. Często konieczne są rzeczy podstawowe: program „łazienka+”, a nawet program „kuchnia+”.(</a:t>
            </a:r>
            <a:r>
              <a:rPr lang="pl-PL" b="1" dirty="0"/>
              <a:t>W. Skworc – 27.05.2018)</a:t>
            </a:r>
            <a:endParaRPr lang="pl-PL" dirty="0"/>
          </a:p>
          <a:p>
            <a:endParaRPr lang="pl-PL" dirty="0"/>
          </a:p>
        </p:txBody>
      </p:sp>
    </p:spTree>
    <p:extLst>
      <p:ext uri="{BB962C8B-B14F-4D97-AF65-F5344CB8AC3E}">
        <p14:creationId xmlns:p14="http://schemas.microsoft.com/office/powerpoint/2010/main" val="25520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 y="338378"/>
            <a:ext cx="9314643" cy="646331"/>
          </a:xfrm>
          <a:prstGeom prst="rect">
            <a:avLst/>
          </a:prstGeom>
          <a:noFill/>
        </p:spPr>
        <p:txBody>
          <a:bodyPr wrap="square" rtlCol="0">
            <a:spAutoFit/>
          </a:bodyPr>
          <a:lstStyle/>
          <a:p>
            <a:pPr algn="ctr"/>
            <a:r>
              <a:rPr lang="pl-PL" b="1" dirty="0"/>
              <a:t>2.</a:t>
            </a:r>
            <a:r>
              <a:rPr lang="pl-PL" sz="1600" dirty="0"/>
              <a:t> </a:t>
            </a:r>
            <a:r>
              <a:rPr lang="pl-PL" b="1" dirty="0"/>
              <a:t>Główne przesłanie podczas stano­wych pielgrzymek stanowych mężczyzn i młodzieńców</a:t>
            </a:r>
            <a:endParaRPr lang="pl-PL" dirty="0"/>
          </a:p>
          <a:p>
            <a:endParaRPr lang="pl-PL" b="1" dirty="0"/>
          </a:p>
        </p:txBody>
      </p:sp>
      <p:sp>
        <p:nvSpPr>
          <p:cNvPr id="3" name="pole tekstowe 2">
            <a:extLst>
              <a:ext uri="{FF2B5EF4-FFF2-40B4-BE49-F238E27FC236}">
                <a16:creationId xmlns:a16="http://schemas.microsoft.com/office/drawing/2014/main" id="{39092B07-C142-43AC-AE15-0D6DE2A8CD06}"/>
              </a:ext>
            </a:extLst>
          </p:cNvPr>
          <p:cNvSpPr txBox="1"/>
          <p:nvPr/>
        </p:nvSpPr>
        <p:spPr>
          <a:xfrm>
            <a:off x="0" y="836712"/>
            <a:ext cx="9143998" cy="2893100"/>
          </a:xfrm>
          <a:prstGeom prst="rect">
            <a:avLst/>
          </a:prstGeom>
          <a:noFill/>
        </p:spPr>
        <p:txBody>
          <a:bodyPr wrap="square" rtlCol="0">
            <a:spAutoFit/>
          </a:bodyPr>
          <a:lstStyle/>
          <a:p>
            <a:pPr algn="ctr"/>
            <a:r>
              <a:rPr lang="pl-PL" sz="2000" b="1" dirty="0">
                <a:solidFill>
                  <a:srgbClr val="7030A0"/>
                </a:solidFill>
              </a:rPr>
              <a:t>PRZYKŁADY:</a:t>
            </a:r>
          </a:p>
          <a:p>
            <a:pPr algn="ctr"/>
            <a:endParaRPr lang="pl-PL" b="1" dirty="0">
              <a:solidFill>
                <a:srgbClr val="7030A0"/>
              </a:solidFill>
            </a:endParaRPr>
          </a:p>
          <a:p>
            <a:pPr algn="ctr"/>
            <a:r>
              <a:rPr lang="pl-PL" b="1" dirty="0">
                <a:solidFill>
                  <a:srgbClr val="7030A0"/>
                </a:solidFill>
              </a:rPr>
              <a:t>Godność pracy i prawa pracownicze</a:t>
            </a:r>
          </a:p>
          <a:p>
            <a:endParaRPr lang="pl-PL" b="1" dirty="0"/>
          </a:p>
          <a:p>
            <a:r>
              <a:rPr lang="pl-PL" b="1" dirty="0"/>
              <a:t>Wolna niedziela</a:t>
            </a:r>
          </a:p>
          <a:p>
            <a:r>
              <a:rPr lang="pl-PL" dirty="0"/>
              <a:t>Dziś Polska – kraj ochrzczonych – wygląda na mapie Europy jak wielkie targowisko! Sami do tego dopuściliśmy przez grzech zaniechania. Przypominam przykazanie Boże: „Pamiętaj, abyś dzień święty święcił!”. Nie wolno tego przykazania lekceważyć, jeśli chcemy się ostać jako rodziny, społeczeństwo i państwo.</a:t>
            </a:r>
            <a:r>
              <a:rPr lang="pl-PL" b="1" dirty="0"/>
              <a:t> (W. Skworc – 28.05.2017)</a:t>
            </a:r>
            <a:endParaRPr lang="pl-PL" dirty="0"/>
          </a:p>
          <a:p>
            <a:endParaRPr lang="pl-PL" dirty="0"/>
          </a:p>
        </p:txBody>
      </p:sp>
    </p:spTree>
    <p:extLst>
      <p:ext uri="{BB962C8B-B14F-4D97-AF65-F5344CB8AC3E}">
        <p14:creationId xmlns:p14="http://schemas.microsoft.com/office/powerpoint/2010/main" val="97785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 y="338378"/>
            <a:ext cx="9314643" cy="369332"/>
          </a:xfrm>
          <a:prstGeom prst="rect">
            <a:avLst/>
          </a:prstGeom>
          <a:noFill/>
        </p:spPr>
        <p:txBody>
          <a:bodyPr wrap="square" rtlCol="0">
            <a:spAutoFit/>
          </a:bodyPr>
          <a:lstStyle/>
          <a:p>
            <a:pPr algn="ctr"/>
            <a:r>
              <a:rPr lang="pl-PL" b="1" dirty="0"/>
              <a:t>3.</a:t>
            </a:r>
            <a:r>
              <a:rPr lang="pl-PL" sz="1600" dirty="0"/>
              <a:t> </a:t>
            </a:r>
            <a:r>
              <a:rPr lang="pl-PL" b="1" dirty="0"/>
              <a:t>Główne przesłanie podczas stano­wych pielgrzymek stanowych kobiet</a:t>
            </a:r>
          </a:p>
        </p:txBody>
      </p:sp>
      <p:graphicFrame>
        <p:nvGraphicFramePr>
          <p:cNvPr id="3" name="Tabela 2"/>
          <p:cNvGraphicFramePr>
            <a:graphicFrameLocks noGrp="1"/>
          </p:cNvGraphicFramePr>
          <p:nvPr>
            <p:extLst>
              <p:ext uri="{D42A27DB-BD31-4B8C-83A1-F6EECF244321}">
                <p14:modId xmlns:p14="http://schemas.microsoft.com/office/powerpoint/2010/main" val="964228938"/>
              </p:ext>
            </p:extLst>
          </p:nvPr>
        </p:nvGraphicFramePr>
        <p:xfrm>
          <a:off x="1" y="722923"/>
          <a:ext cx="9143999" cy="5997180"/>
        </p:xfrm>
        <a:graphic>
          <a:graphicData uri="http://schemas.openxmlformats.org/drawingml/2006/table">
            <a:tbl>
              <a:tblPr firstRow="1" firstCol="1" bandRow="1">
                <a:tableStyleId>{5C22544A-7EE6-4342-B048-85BDC9FD1C3A}</a:tableStyleId>
              </a:tblPr>
              <a:tblGrid>
                <a:gridCol w="6304393">
                  <a:extLst>
                    <a:ext uri="{9D8B030D-6E8A-4147-A177-3AD203B41FA5}">
                      <a16:colId xmlns:a16="http://schemas.microsoft.com/office/drawing/2014/main" val="20000"/>
                    </a:ext>
                  </a:extLst>
                </a:gridCol>
                <a:gridCol w="1405136">
                  <a:extLst>
                    <a:ext uri="{9D8B030D-6E8A-4147-A177-3AD203B41FA5}">
                      <a16:colId xmlns:a16="http://schemas.microsoft.com/office/drawing/2014/main" val="20001"/>
                    </a:ext>
                  </a:extLst>
                </a:gridCol>
                <a:gridCol w="1434470">
                  <a:extLst>
                    <a:ext uri="{9D8B030D-6E8A-4147-A177-3AD203B41FA5}">
                      <a16:colId xmlns:a16="http://schemas.microsoft.com/office/drawing/2014/main" val="20002"/>
                    </a:ext>
                  </a:extLst>
                </a:gridCol>
              </a:tblGrid>
              <a:tr h="0">
                <a:tc>
                  <a:txBody>
                    <a:bodyPr/>
                    <a:lstStyle/>
                    <a:p>
                      <a:pPr algn="ctr">
                        <a:spcAft>
                          <a:spcPts val="0"/>
                        </a:spcAft>
                      </a:pPr>
                      <a:endParaRPr lang="pl-PL" sz="900" dirty="0">
                        <a:solidFill>
                          <a:srgbClr val="FFFF00"/>
                        </a:solidFill>
                        <a:effectLst/>
                        <a:latin typeface="Times New Roman"/>
                        <a:ea typeface="Arial Unicode MS"/>
                        <a:cs typeface="Arial Unicode MS"/>
                      </a:endParaRPr>
                    </a:p>
                  </a:txBody>
                  <a:tcPr marL="49474" marR="49474" marT="0" marB="0"/>
                </a:tc>
                <a:tc>
                  <a:txBody>
                    <a:bodyPr/>
                    <a:lstStyle/>
                    <a:p>
                      <a:pPr algn="just">
                        <a:spcAft>
                          <a:spcPts val="0"/>
                        </a:spcAft>
                      </a:pPr>
                      <a:r>
                        <a:rPr lang="pl-PL" sz="1400" dirty="0">
                          <a:solidFill>
                            <a:srgbClr val="FFFF00"/>
                          </a:solidFill>
                          <a:effectLst/>
                        </a:rPr>
                        <a:t>Abp. D. Zimoń</a:t>
                      </a:r>
                      <a:endParaRPr lang="pl-PL" sz="1400" dirty="0">
                        <a:solidFill>
                          <a:srgbClr val="FFFF00"/>
                        </a:solidFill>
                        <a:effectLst/>
                        <a:latin typeface="Times New Roman"/>
                        <a:ea typeface="Arial Unicode MS"/>
                        <a:cs typeface="Arial Unicode MS"/>
                      </a:endParaRPr>
                    </a:p>
                  </a:txBody>
                  <a:tcPr marL="49474" marR="49474" marT="0" marB="0"/>
                </a:tc>
                <a:tc>
                  <a:txBody>
                    <a:bodyPr/>
                    <a:lstStyle/>
                    <a:p>
                      <a:pPr algn="just">
                        <a:spcAft>
                          <a:spcPts val="0"/>
                        </a:spcAft>
                      </a:pPr>
                      <a:r>
                        <a:rPr lang="pl-PL" sz="1400" dirty="0">
                          <a:solidFill>
                            <a:srgbClr val="FFFF00"/>
                          </a:solidFill>
                          <a:effectLst/>
                        </a:rPr>
                        <a:t>Abp. W. Skworc</a:t>
                      </a:r>
                      <a:endParaRPr lang="pl-PL" sz="1400" dirty="0">
                        <a:solidFill>
                          <a:srgbClr val="FFFF00"/>
                        </a:solidFill>
                        <a:effectLst/>
                        <a:latin typeface="Times New Roman"/>
                        <a:ea typeface="Arial Unicode MS"/>
                      </a:endParaRPr>
                    </a:p>
                  </a:txBody>
                  <a:tcPr marL="49474" marR="49474" marT="0" marB="0"/>
                </a:tc>
                <a:extLst>
                  <a:ext uri="{0D108BD9-81ED-4DB2-BD59-A6C34878D82A}">
                    <a16:rowId xmlns:a16="http://schemas.microsoft.com/office/drawing/2014/main" val="10000"/>
                  </a:ext>
                </a:extLst>
              </a:tr>
              <a:tr h="180497">
                <a:tc gridSpan="3">
                  <a:txBody>
                    <a:bodyPr/>
                    <a:lstStyle/>
                    <a:p>
                      <a:pPr algn="ctr">
                        <a:spcAft>
                          <a:spcPts val="0"/>
                        </a:spcAft>
                      </a:pPr>
                      <a:r>
                        <a:rPr lang="pl-PL" sz="1600" b="1" dirty="0">
                          <a:solidFill>
                            <a:srgbClr val="FFFF00"/>
                          </a:solidFill>
                          <a:effectLst/>
                        </a:rPr>
                        <a:t>Życie i godność ludzka</a:t>
                      </a:r>
                      <a:endParaRPr lang="pl-PL" sz="1600" b="1" dirty="0">
                        <a:solidFill>
                          <a:srgbClr val="FFFF00"/>
                        </a:solidFill>
                        <a:effectLst/>
                        <a:latin typeface="Times New Roman"/>
                        <a:ea typeface="Arial Unicode MS"/>
                      </a:endParaRPr>
                    </a:p>
                  </a:txBody>
                  <a:tcPr marL="49474" marR="49474"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180497">
                <a:tc>
                  <a:txBody>
                    <a:bodyPr/>
                    <a:lstStyle/>
                    <a:p>
                      <a:pPr algn="l">
                        <a:spcAft>
                          <a:spcPts val="0"/>
                        </a:spcAft>
                      </a:pPr>
                      <a:r>
                        <a:rPr lang="pl-PL" sz="1400" dirty="0">
                          <a:effectLst/>
                        </a:rPr>
                        <a:t>Ochrona życia poczętego, poparcie działań „pro live”</a:t>
                      </a:r>
                      <a:endParaRPr lang="pl-PL" sz="1400" dirty="0">
                        <a:solidFill>
                          <a:srgbClr val="000000"/>
                        </a:solidFill>
                        <a:effectLst/>
                        <a:latin typeface="Times New Roman"/>
                        <a:ea typeface="Arial Unicode MS"/>
                        <a:cs typeface="Arial Unicode MS"/>
                      </a:endParaRPr>
                    </a:p>
                  </a:txBody>
                  <a:tcPr marL="49474" marR="49474" marT="0" marB="0" anchor="ctr"/>
                </a:tc>
                <a:tc>
                  <a:txBody>
                    <a:bodyPr/>
                    <a:lstStyle/>
                    <a:p>
                      <a:pPr algn="l">
                        <a:spcAft>
                          <a:spcPts val="0"/>
                        </a:spcAft>
                      </a:pPr>
                      <a:r>
                        <a:rPr lang="pl-PL" sz="1400">
                          <a:effectLst/>
                        </a:rPr>
                        <a:t> </a:t>
                      </a:r>
                      <a:endParaRPr lang="pl-PL" sz="1400">
                        <a:solidFill>
                          <a:srgbClr val="000000"/>
                        </a:solidFill>
                        <a:effectLst/>
                        <a:latin typeface="Times New Roman"/>
                        <a:ea typeface="Arial Unicode MS"/>
                      </a:endParaRPr>
                    </a:p>
                  </a:txBody>
                  <a:tcPr marL="49474" marR="49474" marT="0" marB="0" anchor="ctr"/>
                </a:tc>
                <a:tc>
                  <a:txBody>
                    <a:bodyPr/>
                    <a:lstStyle/>
                    <a:p>
                      <a:pPr algn="l">
                        <a:spcAft>
                          <a:spcPts val="0"/>
                        </a:spcAft>
                      </a:pPr>
                      <a:r>
                        <a:rPr lang="pl-PL" sz="1400">
                          <a:effectLst/>
                        </a:rPr>
                        <a:t>2017</a:t>
                      </a:r>
                      <a:endParaRPr lang="pl-PL" sz="1400">
                        <a:solidFill>
                          <a:srgbClr val="000000"/>
                        </a:solidFill>
                        <a:effectLst/>
                        <a:latin typeface="Times New Roman"/>
                        <a:ea typeface="Arial Unicode MS"/>
                      </a:endParaRPr>
                    </a:p>
                  </a:txBody>
                  <a:tcPr marL="49474" marR="49474" marT="0" marB="0" anchor="ctr"/>
                </a:tc>
                <a:extLst>
                  <a:ext uri="{0D108BD9-81ED-4DB2-BD59-A6C34878D82A}">
                    <a16:rowId xmlns:a16="http://schemas.microsoft.com/office/drawing/2014/main" val="10002"/>
                  </a:ext>
                </a:extLst>
              </a:tr>
              <a:tr h="180497">
                <a:tc>
                  <a:txBody>
                    <a:bodyPr/>
                    <a:lstStyle/>
                    <a:p>
                      <a:pPr algn="l">
                        <a:spcAft>
                          <a:spcPts val="0"/>
                        </a:spcAft>
                      </a:pPr>
                      <a:r>
                        <a:rPr lang="pl-PL" sz="1400" dirty="0">
                          <a:effectLst/>
                        </a:rPr>
                        <a:t>Kryzys demograficzny</a:t>
                      </a:r>
                      <a:endParaRPr lang="pl-PL" sz="1400" dirty="0">
                        <a:solidFill>
                          <a:srgbClr val="000000"/>
                        </a:solidFill>
                        <a:effectLst/>
                        <a:latin typeface="Times New Roman"/>
                        <a:ea typeface="Arial Unicode MS"/>
                        <a:cs typeface="Arial Unicode MS"/>
                      </a:endParaRPr>
                    </a:p>
                  </a:txBody>
                  <a:tcPr marL="49474" marR="49474" marT="0" marB="0" anchor="ctr"/>
                </a:tc>
                <a:tc>
                  <a:txBody>
                    <a:bodyPr/>
                    <a:lstStyle/>
                    <a:p>
                      <a:pPr algn="l">
                        <a:spcAft>
                          <a:spcPts val="0"/>
                        </a:spcAft>
                      </a:pPr>
                      <a:r>
                        <a:rPr lang="pl-PL" sz="1400" dirty="0">
                          <a:effectLst/>
                        </a:rPr>
                        <a:t>2010, 2011</a:t>
                      </a:r>
                      <a:endParaRPr lang="pl-PL" sz="1400" dirty="0">
                        <a:solidFill>
                          <a:srgbClr val="000000"/>
                        </a:solidFill>
                        <a:effectLst/>
                        <a:latin typeface="Times New Roman"/>
                        <a:ea typeface="Arial Unicode MS"/>
                        <a:cs typeface="Arial Unicode MS"/>
                      </a:endParaRPr>
                    </a:p>
                  </a:txBody>
                  <a:tcPr marL="49474" marR="49474" marT="0" marB="0" anchor="ctr"/>
                </a:tc>
                <a:tc>
                  <a:txBody>
                    <a:bodyPr/>
                    <a:lstStyle/>
                    <a:p>
                      <a:pPr algn="l">
                        <a:spcAft>
                          <a:spcPts val="0"/>
                        </a:spcAft>
                      </a:pPr>
                      <a:r>
                        <a:rPr lang="pl-PL" sz="1400">
                          <a:effectLst/>
                        </a:rPr>
                        <a:t>2013</a:t>
                      </a:r>
                      <a:endParaRPr lang="pl-PL" sz="1400">
                        <a:solidFill>
                          <a:srgbClr val="000000"/>
                        </a:solidFill>
                        <a:effectLst/>
                        <a:latin typeface="Times New Roman"/>
                        <a:ea typeface="Arial Unicode MS"/>
                        <a:cs typeface="Arial Unicode MS"/>
                      </a:endParaRPr>
                    </a:p>
                  </a:txBody>
                  <a:tcPr marL="49474" marR="49474" marT="0" marB="0" anchor="ctr"/>
                </a:tc>
                <a:extLst>
                  <a:ext uri="{0D108BD9-81ED-4DB2-BD59-A6C34878D82A}">
                    <a16:rowId xmlns:a16="http://schemas.microsoft.com/office/drawing/2014/main" val="10003"/>
                  </a:ext>
                </a:extLst>
              </a:tr>
              <a:tr h="180497">
                <a:tc>
                  <a:txBody>
                    <a:bodyPr/>
                    <a:lstStyle/>
                    <a:p>
                      <a:pPr algn="l">
                        <a:spcBef>
                          <a:spcPts val="200"/>
                        </a:spcBef>
                        <a:spcAft>
                          <a:spcPts val="0"/>
                        </a:spcAft>
                      </a:pPr>
                      <a:r>
                        <a:rPr lang="pl-PL" sz="1400" dirty="0">
                          <a:effectLst/>
                        </a:rPr>
                        <a:t>Eksperymenty medyczne, „in vitro”, troska o życie poczęte</a:t>
                      </a:r>
                      <a:endParaRPr lang="pl-PL" sz="1400" b="1" dirty="0">
                        <a:solidFill>
                          <a:srgbClr val="1F3763"/>
                        </a:solidFill>
                        <a:effectLst/>
                        <a:latin typeface="Calibri"/>
                        <a:ea typeface="Times New Roman"/>
                        <a:cs typeface="Times New Roman"/>
                      </a:endParaRPr>
                    </a:p>
                  </a:txBody>
                  <a:tcPr marL="49474" marR="49474" marT="0" marB="0" anchor="ctr"/>
                </a:tc>
                <a:tc>
                  <a:txBody>
                    <a:bodyPr/>
                    <a:lstStyle/>
                    <a:p>
                      <a:pPr algn="l">
                        <a:spcAft>
                          <a:spcPts val="0"/>
                        </a:spcAft>
                      </a:pPr>
                      <a:r>
                        <a:rPr lang="pl-PL" sz="1400">
                          <a:effectLst/>
                        </a:rPr>
                        <a:t>2005, 2009</a:t>
                      </a:r>
                      <a:endParaRPr lang="pl-PL" sz="1400">
                        <a:solidFill>
                          <a:srgbClr val="000000"/>
                        </a:solidFill>
                        <a:effectLst/>
                        <a:latin typeface="Times New Roman"/>
                        <a:ea typeface="Arial Unicode MS"/>
                      </a:endParaRPr>
                    </a:p>
                  </a:txBody>
                  <a:tcPr marL="49474" marR="49474" marT="0" marB="0" anchor="ctr"/>
                </a:tc>
                <a:tc>
                  <a:txBody>
                    <a:bodyPr/>
                    <a:lstStyle/>
                    <a:p>
                      <a:pPr algn="l">
                        <a:spcAft>
                          <a:spcPts val="0"/>
                        </a:spcAft>
                      </a:pPr>
                      <a:r>
                        <a:rPr lang="pl-PL" sz="1400">
                          <a:effectLst/>
                        </a:rPr>
                        <a:t>2015</a:t>
                      </a:r>
                      <a:endParaRPr lang="pl-PL" sz="1400">
                        <a:solidFill>
                          <a:srgbClr val="000000"/>
                        </a:solidFill>
                        <a:effectLst/>
                        <a:latin typeface="Times New Roman"/>
                        <a:ea typeface="Arial Unicode MS"/>
                      </a:endParaRPr>
                    </a:p>
                  </a:txBody>
                  <a:tcPr marL="49474" marR="49474" marT="0" marB="0" anchor="ctr"/>
                </a:tc>
                <a:extLst>
                  <a:ext uri="{0D108BD9-81ED-4DB2-BD59-A6C34878D82A}">
                    <a16:rowId xmlns:a16="http://schemas.microsoft.com/office/drawing/2014/main" val="10004"/>
                  </a:ext>
                </a:extLst>
              </a:tr>
              <a:tr h="180497">
                <a:tc>
                  <a:txBody>
                    <a:bodyPr/>
                    <a:lstStyle/>
                    <a:p>
                      <a:pPr algn="l">
                        <a:spcBef>
                          <a:spcPts val="200"/>
                        </a:spcBef>
                        <a:spcAft>
                          <a:spcPts val="0"/>
                        </a:spcAft>
                      </a:pPr>
                      <a:r>
                        <a:rPr lang="pl-PL" sz="1400" dirty="0">
                          <a:effectLst/>
                        </a:rPr>
                        <a:t>Kobieta „inna” od mężczyzny</a:t>
                      </a:r>
                      <a:endParaRPr lang="pl-PL" sz="1400" b="1" dirty="0">
                        <a:solidFill>
                          <a:srgbClr val="1F3763"/>
                        </a:solidFill>
                        <a:effectLst/>
                        <a:latin typeface="Calibri"/>
                        <a:ea typeface="Times New Roman"/>
                        <a:cs typeface="Times New Roman"/>
                      </a:endParaRPr>
                    </a:p>
                  </a:txBody>
                  <a:tcPr marL="49474" marR="49474" marT="0" marB="0" anchor="ctr"/>
                </a:tc>
                <a:tc>
                  <a:txBody>
                    <a:bodyPr/>
                    <a:lstStyle/>
                    <a:p>
                      <a:pPr algn="l">
                        <a:spcAft>
                          <a:spcPts val="0"/>
                        </a:spcAft>
                      </a:pPr>
                      <a:r>
                        <a:rPr lang="pl-PL" sz="1400">
                          <a:effectLst/>
                        </a:rPr>
                        <a:t> </a:t>
                      </a:r>
                      <a:endParaRPr lang="pl-PL" sz="1400">
                        <a:solidFill>
                          <a:srgbClr val="000000"/>
                        </a:solidFill>
                        <a:effectLst/>
                        <a:latin typeface="Times New Roman"/>
                        <a:ea typeface="Arial Unicode MS"/>
                      </a:endParaRPr>
                    </a:p>
                  </a:txBody>
                  <a:tcPr marL="49474" marR="49474" marT="0" marB="0" anchor="ctr"/>
                </a:tc>
                <a:tc>
                  <a:txBody>
                    <a:bodyPr/>
                    <a:lstStyle/>
                    <a:p>
                      <a:pPr algn="l">
                        <a:spcAft>
                          <a:spcPts val="0"/>
                        </a:spcAft>
                      </a:pPr>
                      <a:r>
                        <a:rPr lang="pl-PL" sz="1400">
                          <a:effectLst/>
                        </a:rPr>
                        <a:t>2013</a:t>
                      </a:r>
                      <a:endParaRPr lang="pl-PL" sz="1400">
                        <a:solidFill>
                          <a:srgbClr val="000000"/>
                        </a:solidFill>
                        <a:effectLst/>
                        <a:latin typeface="Times New Roman"/>
                        <a:ea typeface="Arial Unicode MS"/>
                      </a:endParaRPr>
                    </a:p>
                  </a:txBody>
                  <a:tcPr marL="49474" marR="49474" marT="0" marB="0" anchor="ctr"/>
                </a:tc>
                <a:extLst>
                  <a:ext uri="{0D108BD9-81ED-4DB2-BD59-A6C34878D82A}">
                    <a16:rowId xmlns:a16="http://schemas.microsoft.com/office/drawing/2014/main" val="10005"/>
                  </a:ext>
                </a:extLst>
              </a:tr>
              <a:tr h="180497">
                <a:tc>
                  <a:txBody>
                    <a:bodyPr/>
                    <a:lstStyle/>
                    <a:p>
                      <a:pPr algn="l">
                        <a:spcBef>
                          <a:spcPts val="200"/>
                        </a:spcBef>
                        <a:spcAft>
                          <a:spcPts val="0"/>
                        </a:spcAft>
                      </a:pPr>
                      <a:r>
                        <a:rPr lang="pl-PL" sz="1400" dirty="0">
                          <a:effectLst/>
                        </a:rPr>
                        <a:t>Integralny rozwój</a:t>
                      </a:r>
                      <a:endParaRPr lang="pl-PL" sz="1400" b="1" dirty="0">
                        <a:solidFill>
                          <a:srgbClr val="1F3763"/>
                        </a:solidFill>
                        <a:effectLst/>
                        <a:latin typeface="Calibri"/>
                        <a:ea typeface="Times New Roman"/>
                        <a:cs typeface="Times New Roman"/>
                      </a:endParaRPr>
                    </a:p>
                  </a:txBody>
                  <a:tcPr marL="49474" marR="49474" marT="0" marB="0" anchor="ctr"/>
                </a:tc>
                <a:tc>
                  <a:txBody>
                    <a:bodyPr/>
                    <a:lstStyle/>
                    <a:p>
                      <a:pPr algn="l">
                        <a:spcAft>
                          <a:spcPts val="0"/>
                        </a:spcAft>
                      </a:pPr>
                      <a:r>
                        <a:rPr lang="pl-PL" sz="1400">
                          <a:effectLst/>
                        </a:rPr>
                        <a:t>2009</a:t>
                      </a:r>
                      <a:endParaRPr lang="pl-PL" sz="1400">
                        <a:solidFill>
                          <a:srgbClr val="000000"/>
                        </a:solidFill>
                        <a:effectLst/>
                        <a:latin typeface="Times New Roman"/>
                        <a:ea typeface="Arial Unicode MS"/>
                      </a:endParaRPr>
                    </a:p>
                  </a:txBody>
                  <a:tcPr marL="49474" marR="49474" marT="0" marB="0" anchor="ctr"/>
                </a:tc>
                <a:tc>
                  <a:txBody>
                    <a:bodyPr/>
                    <a:lstStyle/>
                    <a:p>
                      <a:pPr algn="l">
                        <a:spcAft>
                          <a:spcPts val="0"/>
                        </a:spcAft>
                      </a:pPr>
                      <a:r>
                        <a:rPr lang="pl-PL" sz="1400">
                          <a:effectLst/>
                        </a:rPr>
                        <a:t> </a:t>
                      </a:r>
                      <a:endParaRPr lang="pl-PL" sz="1400">
                        <a:solidFill>
                          <a:srgbClr val="000000"/>
                        </a:solidFill>
                        <a:effectLst/>
                        <a:latin typeface="Times New Roman"/>
                        <a:ea typeface="Arial Unicode MS"/>
                      </a:endParaRPr>
                    </a:p>
                  </a:txBody>
                  <a:tcPr marL="49474" marR="49474" marT="0" marB="0" anchor="ctr"/>
                </a:tc>
                <a:extLst>
                  <a:ext uri="{0D108BD9-81ED-4DB2-BD59-A6C34878D82A}">
                    <a16:rowId xmlns:a16="http://schemas.microsoft.com/office/drawing/2014/main" val="10006"/>
                  </a:ext>
                </a:extLst>
              </a:tr>
              <a:tr h="180497">
                <a:tc gridSpan="3">
                  <a:txBody>
                    <a:bodyPr/>
                    <a:lstStyle/>
                    <a:p>
                      <a:pPr algn="ctr">
                        <a:spcAft>
                          <a:spcPts val="0"/>
                        </a:spcAft>
                      </a:pPr>
                      <a:r>
                        <a:rPr lang="pl-PL" sz="1600" dirty="0">
                          <a:solidFill>
                            <a:srgbClr val="FFFF00"/>
                          </a:solidFill>
                          <a:effectLst/>
                        </a:rPr>
                        <a:t>Rodzina, wspólnota, uczestnictwo</a:t>
                      </a:r>
                      <a:endParaRPr lang="pl-PL" sz="1600" dirty="0">
                        <a:solidFill>
                          <a:srgbClr val="FFFF00"/>
                        </a:solidFill>
                        <a:effectLst/>
                        <a:latin typeface="Times New Roman"/>
                        <a:ea typeface="Arial Unicode MS"/>
                      </a:endParaRPr>
                    </a:p>
                  </a:txBody>
                  <a:tcPr marL="49474" marR="49474"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7"/>
                  </a:ext>
                </a:extLst>
              </a:tr>
              <a:tr h="222315">
                <a:tc>
                  <a:txBody>
                    <a:bodyPr/>
                    <a:lstStyle/>
                    <a:p>
                      <a:pPr algn="just">
                        <a:spcAft>
                          <a:spcPts val="0"/>
                        </a:spcAft>
                      </a:pPr>
                      <a:r>
                        <a:rPr lang="pl-PL" sz="1400" dirty="0">
                          <a:effectLst/>
                        </a:rPr>
                        <a:t>Zagrożenia dla współczesnych rodzin (brak dalekowzrocznej polityki prorodzinnej)</a:t>
                      </a:r>
                      <a:endParaRPr lang="pl-PL" sz="1400" dirty="0">
                        <a:solidFill>
                          <a:srgbClr val="000000"/>
                        </a:solidFill>
                        <a:effectLst/>
                        <a:latin typeface="Times New Roman"/>
                        <a:ea typeface="Arial Unicode MS"/>
                        <a:cs typeface="Arial Unicode MS"/>
                      </a:endParaRPr>
                    </a:p>
                  </a:txBody>
                  <a:tcPr marL="49474" marR="49474" marT="0" marB="0"/>
                </a:tc>
                <a:tc>
                  <a:txBody>
                    <a:bodyPr/>
                    <a:lstStyle/>
                    <a:p>
                      <a:pPr algn="just">
                        <a:spcAft>
                          <a:spcPts val="0"/>
                        </a:spcAft>
                      </a:pPr>
                      <a:r>
                        <a:rPr lang="pl-PL" sz="1400" dirty="0">
                          <a:effectLst/>
                        </a:rPr>
                        <a:t>2002, 2003, 2004</a:t>
                      </a:r>
                      <a:endParaRPr lang="pl-PL" sz="1400" dirty="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a:effectLst/>
                        </a:rPr>
                        <a:t>2013, 2014</a:t>
                      </a:r>
                      <a:endParaRPr lang="pl-PL" sz="1400">
                        <a:solidFill>
                          <a:srgbClr val="000000"/>
                        </a:solidFill>
                        <a:effectLst/>
                        <a:latin typeface="Times New Roman"/>
                        <a:ea typeface="Arial Unicode MS"/>
                      </a:endParaRPr>
                    </a:p>
                  </a:txBody>
                  <a:tcPr marL="49474" marR="49474" marT="0" marB="0"/>
                </a:tc>
                <a:extLst>
                  <a:ext uri="{0D108BD9-81ED-4DB2-BD59-A6C34878D82A}">
                    <a16:rowId xmlns:a16="http://schemas.microsoft.com/office/drawing/2014/main" val="10008"/>
                  </a:ext>
                </a:extLst>
              </a:tr>
              <a:tr h="180497">
                <a:tc>
                  <a:txBody>
                    <a:bodyPr/>
                    <a:lstStyle/>
                    <a:p>
                      <a:pPr algn="just">
                        <a:spcAft>
                          <a:spcPts val="0"/>
                        </a:spcAft>
                      </a:pPr>
                      <a:r>
                        <a:rPr lang="pl-PL" sz="1400">
                          <a:effectLst/>
                        </a:rPr>
                        <a:t>Małżeństwa (rozpad)</a:t>
                      </a:r>
                      <a:endParaRPr lang="pl-PL" sz="140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a:effectLst/>
                        </a:rPr>
                        <a:t>2006, 2007</a:t>
                      </a:r>
                      <a:endParaRPr lang="pl-PL" sz="1400">
                        <a:solidFill>
                          <a:srgbClr val="000000"/>
                        </a:solidFill>
                        <a:effectLst/>
                        <a:latin typeface="Times New Roman"/>
                        <a:ea typeface="Arial Unicode MS"/>
                        <a:cs typeface="Arial Unicode MS"/>
                      </a:endParaRPr>
                    </a:p>
                  </a:txBody>
                  <a:tcPr marL="49474" marR="49474" marT="0" marB="0"/>
                </a:tc>
                <a:tc>
                  <a:txBody>
                    <a:bodyPr/>
                    <a:lstStyle/>
                    <a:p>
                      <a:pPr algn="just">
                        <a:spcAft>
                          <a:spcPts val="0"/>
                        </a:spcAft>
                      </a:pPr>
                      <a:r>
                        <a:rPr lang="pl-PL" sz="1400">
                          <a:effectLst/>
                        </a:rPr>
                        <a:t> </a:t>
                      </a:r>
                      <a:endParaRPr lang="pl-PL" sz="1400">
                        <a:solidFill>
                          <a:srgbClr val="000000"/>
                        </a:solidFill>
                        <a:effectLst/>
                        <a:latin typeface="Times New Roman"/>
                        <a:ea typeface="Arial Unicode MS"/>
                        <a:cs typeface="Arial Unicode MS"/>
                      </a:endParaRPr>
                    </a:p>
                  </a:txBody>
                  <a:tcPr marL="49474" marR="49474" marT="0" marB="0"/>
                </a:tc>
                <a:extLst>
                  <a:ext uri="{0D108BD9-81ED-4DB2-BD59-A6C34878D82A}">
                    <a16:rowId xmlns:a16="http://schemas.microsoft.com/office/drawing/2014/main" val="10009"/>
                  </a:ext>
                </a:extLst>
              </a:tr>
              <a:tr h="74672">
                <a:tc>
                  <a:txBody>
                    <a:bodyPr/>
                    <a:lstStyle/>
                    <a:p>
                      <a:pPr algn="just">
                        <a:spcBef>
                          <a:spcPts val="200"/>
                        </a:spcBef>
                        <a:spcAft>
                          <a:spcPts val="0"/>
                        </a:spcAft>
                      </a:pPr>
                      <a:r>
                        <a:rPr lang="pl-PL" sz="1400" dirty="0">
                          <a:effectLst/>
                        </a:rPr>
                        <a:t>Młodzież i dzieci (nałogi, zniewolenia, Internet, demoralizacja, „seksualizacja”</a:t>
                      </a:r>
                      <a:endParaRPr lang="pl-PL" sz="1400" b="1" dirty="0">
                        <a:solidFill>
                          <a:srgbClr val="1F3763"/>
                        </a:solidFill>
                        <a:effectLst/>
                        <a:latin typeface="Calibri"/>
                        <a:ea typeface="Times New Roman"/>
                        <a:cs typeface="Times New Roman"/>
                      </a:endParaRPr>
                    </a:p>
                  </a:txBody>
                  <a:tcPr marL="49474" marR="49474" marT="0" marB="0"/>
                </a:tc>
                <a:tc>
                  <a:txBody>
                    <a:bodyPr/>
                    <a:lstStyle/>
                    <a:p>
                      <a:pPr algn="just">
                        <a:spcAft>
                          <a:spcPts val="0"/>
                        </a:spcAft>
                      </a:pPr>
                      <a:r>
                        <a:rPr lang="pl-PL" sz="1400" dirty="0">
                          <a:effectLst/>
                        </a:rPr>
                        <a:t>2005, 2010</a:t>
                      </a:r>
                      <a:endParaRPr lang="pl-PL" sz="1400" dirty="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dirty="0">
                          <a:effectLst/>
                        </a:rPr>
                        <a:t>2015, 2018</a:t>
                      </a:r>
                      <a:endParaRPr lang="pl-PL" sz="1400" dirty="0">
                        <a:solidFill>
                          <a:srgbClr val="000000"/>
                        </a:solidFill>
                        <a:effectLst/>
                        <a:latin typeface="Times New Roman"/>
                        <a:ea typeface="Arial Unicode MS"/>
                      </a:endParaRPr>
                    </a:p>
                  </a:txBody>
                  <a:tcPr marL="49474" marR="49474" marT="0" marB="0"/>
                </a:tc>
                <a:extLst>
                  <a:ext uri="{0D108BD9-81ED-4DB2-BD59-A6C34878D82A}">
                    <a16:rowId xmlns:a16="http://schemas.microsoft.com/office/drawing/2014/main" val="10010"/>
                  </a:ext>
                </a:extLst>
              </a:tr>
              <a:tr h="221352">
                <a:tc>
                  <a:txBody>
                    <a:bodyPr/>
                    <a:lstStyle/>
                    <a:p>
                      <a:pPr algn="just">
                        <a:spcBef>
                          <a:spcPts val="200"/>
                        </a:spcBef>
                        <a:spcAft>
                          <a:spcPts val="0"/>
                        </a:spcAft>
                      </a:pPr>
                      <a:r>
                        <a:rPr lang="pl-PL" sz="1400" dirty="0">
                          <a:effectLst/>
                        </a:rPr>
                        <a:t>Szkoła, wychowanie (wpływ rodziców na wychowanie), </a:t>
                      </a:r>
                      <a:r>
                        <a:rPr lang="pl-PL" sz="1400" dirty="0" err="1">
                          <a:effectLst/>
                        </a:rPr>
                        <a:t>pseudoreformy</a:t>
                      </a:r>
                      <a:r>
                        <a:rPr lang="pl-PL" sz="1400" dirty="0">
                          <a:effectLst/>
                        </a:rPr>
                        <a:t> szkolnictwa</a:t>
                      </a:r>
                      <a:endParaRPr lang="pl-PL" sz="1400" b="1" dirty="0">
                        <a:solidFill>
                          <a:srgbClr val="1F3763"/>
                        </a:solidFill>
                        <a:effectLst/>
                        <a:latin typeface="Calibri"/>
                        <a:ea typeface="Times New Roman"/>
                        <a:cs typeface="Times New Roman"/>
                      </a:endParaRPr>
                    </a:p>
                  </a:txBody>
                  <a:tcPr marL="49474" marR="49474" marT="0" marB="0"/>
                </a:tc>
                <a:tc>
                  <a:txBody>
                    <a:bodyPr/>
                    <a:lstStyle/>
                    <a:p>
                      <a:pPr algn="just">
                        <a:spcAft>
                          <a:spcPts val="0"/>
                        </a:spcAft>
                      </a:pPr>
                      <a:r>
                        <a:rPr lang="pl-PL" sz="1400">
                          <a:effectLst/>
                        </a:rPr>
                        <a:t> </a:t>
                      </a:r>
                      <a:endParaRPr lang="pl-PL" sz="140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a:effectLst/>
                        </a:rPr>
                        <a:t>2013, 2015</a:t>
                      </a:r>
                      <a:endParaRPr lang="pl-PL" sz="1400">
                        <a:solidFill>
                          <a:srgbClr val="000000"/>
                        </a:solidFill>
                        <a:effectLst/>
                        <a:latin typeface="Times New Roman"/>
                        <a:ea typeface="Arial Unicode MS"/>
                      </a:endParaRPr>
                    </a:p>
                  </a:txBody>
                  <a:tcPr marL="49474" marR="49474" marT="0" marB="0"/>
                </a:tc>
                <a:extLst>
                  <a:ext uri="{0D108BD9-81ED-4DB2-BD59-A6C34878D82A}">
                    <a16:rowId xmlns:a16="http://schemas.microsoft.com/office/drawing/2014/main" val="10011"/>
                  </a:ext>
                </a:extLst>
              </a:tr>
              <a:tr h="216024">
                <a:tc>
                  <a:txBody>
                    <a:bodyPr/>
                    <a:lstStyle/>
                    <a:p>
                      <a:pPr algn="just">
                        <a:spcBef>
                          <a:spcPts val="200"/>
                        </a:spcBef>
                        <a:spcAft>
                          <a:spcPts val="0"/>
                        </a:spcAft>
                      </a:pPr>
                      <a:r>
                        <a:rPr lang="pl-PL" sz="1400" dirty="0">
                          <a:effectLst/>
                        </a:rPr>
                        <a:t>Media, Internet (dominują przemoc i zło; niewłaściwe wzorce zachowań)</a:t>
                      </a:r>
                      <a:endParaRPr lang="pl-PL" sz="1400" b="1" dirty="0">
                        <a:solidFill>
                          <a:srgbClr val="1F3763"/>
                        </a:solidFill>
                        <a:effectLst/>
                        <a:latin typeface="Calibri"/>
                        <a:ea typeface="Times New Roman"/>
                        <a:cs typeface="Times New Roman"/>
                      </a:endParaRPr>
                    </a:p>
                  </a:txBody>
                  <a:tcPr marL="49474" marR="49474" marT="0" marB="0"/>
                </a:tc>
                <a:tc>
                  <a:txBody>
                    <a:bodyPr/>
                    <a:lstStyle/>
                    <a:p>
                      <a:pPr algn="just">
                        <a:spcAft>
                          <a:spcPts val="0"/>
                        </a:spcAft>
                      </a:pPr>
                      <a:r>
                        <a:rPr lang="pl-PL" sz="1400">
                          <a:effectLst/>
                        </a:rPr>
                        <a:t>2003, 2007</a:t>
                      </a:r>
                      <a:endParaRPr lang="pl-PL" sz="140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a:effectLst/>
                        </a:rPr>
                        <a:t>2013, 2017</a:t>
                      </a:r>
                      <a:endParaRPr lang="pl-PL" sz="1400">
                        <a:solidFill>
                          <a:srgbClr val="000000"/>
                        </a:solidFill>
                        <a:effectLst/>
                        <a:latin typeface="Times New Roman"/>
                        <a:ea typeface="Arial Unicode MS"/>
                      </a:endParaRPr>
                    </a:p>
                  </a:txBody>
                  <a:tcPr marL="49474" marR="49474" marT="0" marB="0"/>
                </a:tc>
                <a:extLst>
                  <a:ext uri="{0D108BD9-81ED-4DB2-BD59-A6C34878D82A}">
                    <a16:rowId xmlns:a16="http://schemas.microsoft.com/office/drawing/2014/main" val="10012"/>
                  </a:ext>
                </a:extLst>
              </a:tr>
              <a:tr h="180497">
                <a:tc gridSpan="3">
                  <a:txBody>
                    <a:bodyPr/>
                    <a:lstStyle/>
                    <a:p>
                      <a:pPr algn="ctr">
                        <a:spcAft>
                          <a:spcPts val="0"/>
                        </a:spcAft>
                      </a:pPr>
                      <a:r>
                        <a:rPr lang="pl-PL" sz="1600" dirty="0">
                          <a:solidFill>
                            <a:srgbClr val="FFFF00"/>
                          </a:solidFill>
                          <a:effectLst/>
                        </a:rPr>
                        <a:t>Prawa i obowiązki</a:t>
                      </a:r>
                      <a:endParaRPr lang="pl-PL" sz="1600" dirty="0">
                        <a:solidFill>
                          <a:srgbClr val="FFFF00"/>
                        </a:solidFill>
                        <a:effectLst/>
                        <a:latin typeface="Times New Roman"/>
                        <a:ea typeface="Arial Unicode MS"/>
                      </a:endParaRPr>
                    </a:p>
                  </a:txBody>
                  <a:tcPr marL="49474" marR="49474"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13"/>
                  </a:ext>
                </a:extLst>
              </a:tr>
              <a:tr h="180497">
                <a:tc>
                  <a:txBody>
                    <a:bodyPr/>
                    <a:lstStyle/>
                    <a:p>
                      <a:pPr algn="l">
                        <a:spcBef>
                          <a:spcPts val="200"/>
                        </a:spcBef>
                        <a:spcAft>
                          <a:spcPts val="0"/>
                        </a:spcAft>
                      </a:pPr>
                      <a:r>
                        <a:rPr lang="pl-PL" sz="1400" dirty="0">
                          <a:effectLst/>
                        </a:rPr>
                        <a:t>Bierność generowana przez państwa nadopiekuńcze</a:t>
                      </a:r>
                      <a:endParaRPr lang="pl-PL" sz="1400" b="1" dirty="0">
                        <a:solidFill>
                          <a:srgbClr val="1F3763"/>
                        </a:solidFill>
                        <a:effectLst/>
                        <a:latin typeface="Calibri"/>
                        <a:ea typeface="Times New Roman"/>
                        <a:cs typeface="Times New Roman"/>
                      </a:endParaRPr>
                    </a:p>
                  </a:txBody>
                  <a:tcPr marL="49474" marR="49474" marT="0" marB="0" anchor="ctr"/>
                </a:tc>
                <a:tc>
                  <a:txBody>
                    <a:bodyPr/>
                    <a:lstStyle/>
                    <a:p>
                      <a:pPr algn="l">
                        <a:spcAft>
                          <a:spcPts val="0"/>
                        </a:spcAft>
                      </a:pPr>
                      <a:r>
                        <a:rPr lang="pl-PL" sz="1400">
                          <a:effectLst/>
                        </a:rPr>
                        <a:t>2001</a:t>
                      </a:r>
                      <a:endParaRPr lang="pl-PL" sz="1400">
                        <a:solidFill>
                          <a:srgbClr val="000000"/>
                        </a:solidFill>
                        <a:effectLst/>
                        <a:latin typeface="Times New Roman"/>
                        <a:ea typeface="Arial Unicode MS"/>
                      </a:endParaRPr>
                    </a:p>
                  </a:txBody>
                  <a:tcPr marL="49474" marR="49474" marT="0" marB="0" anchor="ctr"/>
                </a:tc>
                <a:tc>
                  <a:txBody>
                    <a:bodyPr/>
                    <a:lstStyle/>
                    <a:p>
                      <a:pPr algn="l">
                        <a:spcAft>
                          <a:spcPts val="0"/>
                        </a:spcAft>
                      </a:pPr>
                      <a:r>
                        <a:rPr lang="pl-PL" sz="1400">
                          <a:effectLst/>
                        </a:rPr>
                        <a:t> </a:t>
                      </a:r>
                      <a:endParaRPr lang="pl-PL" sz="1400">
                        <a:solidFill>
                          <a:srgbClr val="000000"/>
                        </a:solidFill>
                        <a:effectLst/>
                        <a:latin typeface="Times New Roman"/>
                        <a:ea typeface="Arial Unicode MS"/>
                      </a:endParaRPr>
                    </a:p>
                  </a:txBody>
                  <a:tcPr marL="49474" marR="49474" marT="0" marB="0" anchor="ctr"/>
                </a:tc>
                <a:extLst>
                  <a:ext uri="{0D108BD9-81ED-4DB2-BD59-A6C34878D82A}">
                    <a16:rowId xmlns:a16="http://schemas.microsoft.com/office/drawing/2014/main" val="10014"/>
                  </a:ext>
                </a:extLst>
              </a:tr>
              <a:tr h="180497">
                <a:tc>
                  <a:txBody>
                    <a:bodyPr/>
                    <a:lstStyle/>
                    <a:p>
                      <a:pPr algn="l">
                        <a:spcBef>
                          <a:spcPts val="200"/>
                        </a:spcBef>
                        <a:spcAft>
                          <a:spcPts val="0"/>
                        </a:spcAft>
                      </a:pPr>
                      <a:r>
                        <a:rPr lang="pl-PL" sz="1400" dirty="0">
                          <a:effectLst/>
                        </a:rPr>
                        <a:t>Politycy (wybór najlepszych włodarzy miast i gmin)</a:t>
                      </a:r>
                      <a:endParaRPr lang="pl-PL" sz="1400" b="1" dirty="0">
                        <a:solidFill>
                          <a:srgbClr val="1F3763"/>
                        </a:solidFill>
                        <a:effectLst/>
                        <a:latin typeface="Calibri"/>
                        <a:ea typeface="Times New Roman"/>
                        <a:cs typeface="Times New Roman"/>
                      </a:endParaRPr>
                    </a:p>
                  </a:txBody>
                  <a:tcPr marL="49474" marR="49474" marT="0" marB="0" anchor="ctr"/>
                </a:tc>
                <a:tc>
                  <a:txBody>
                    <a:bodyPr/>
                    <a:lstStyle/>
                    <a:p>
                      <a:pPr algn="l">
                        <a:spcAft>
                          <a:spcPts val="0"/>
                        </a:spcAft>
                      </a:pPr>
                      <a:r>
                        <a:rPr lang="pl-PL" sz="1400">
                          <a:effectLst/>
                        </a:rPr>
                        <a:t>2001</a:t>
                      </a:r>
                      <a:endParaRPr lang="pl-PL" sz="1400">
                        <a:solidFill>
                          <a:srgbClr val="000000"/>
                        </a:solidFill>
                        <a:effectLst/>
                        <a:latin typeface="Times New Roman"/>
                        <a:ea typeface="Arial Unicode MS"/>
                        <a:cs typeface="Arial Unicode MS"/>
                      </a:endParaRPr>
                    </a:p>
                  </a:txBody>
                  <a:tcPr marL="49474" marR="49474" marT="0" marB="0" anchor="ctr"/>
                </a:tc>
                <a:tc>
                  <a:txBody>
                    <a:bodyPr/>
                    <a:lstStyle/>
                    <a:p>
                      <a:pPr algn="l">
                        <a:spcAft>
                          <a:spcPts val="0"/>
                        </a:spcAft>
                      </a:pPr>
                      <a:r>
                        <a:rPr lang="pl-PL" sz="1400">
                          <a:effectLst/>
                        </a:rPr>
                        <a:t>2014</a:t>
                      </a:r>
                      <a:endParaRPr lang="pl-PL" sz="1400">
                        <a:solidFill>
                          <a:srgbClr val="000000"/>
                        </a:solidFill>
                        <a:effectLst/>
                        <a:latin typeface="Times New Roman"/>
                        <a:ea typeface="Arial Unicode MS"/>
                        <a:cs typeface="Arial Unicode MS"/>
                      </a:endParaRPr>
                    </a:p>
                  </a:txBody>
                  <a:tcPr marL="49474" marR="49474" marT="0" marB="0" anchor="ctr"/>
                </a:tc>
                <a:extLst>
                  <a:ext uri="{0D108BD9-81ED-4DB2-BD59-A6C34878D82A}">
                    <a16:rowId xmlns:a16="http://schemas.microsoft.com/office/drawing/2014/main" val="10015"/>
                  </a:ext>
                </a:extLst>
              </a:tr>
              <a:tr h="180497">
                <a:tc gridSpan="3">
                  <a:txBody>
                    <a:bodyPr/>
                    <a:lstStyle/>
                    <a:p>
                      <a:pPr algn="ctr">
                        <a:spcAft>
                          <a:spcPts val="0"/>
                        </a:spcAft>
                      </a:pPr>
                      <a:r>
                        <a:rPr lang="pl-PL" sz="1600" dirty="0">
                          <a:solidFill>
                            <a:srgbClr val="FFFF00"/>
                          </a:solidFill>
                          <a:effectLst/>
                        </a:rPr>
                        <a:t>Szacunek dla biednych i słabych</a:t>
                      </a:r>
                      <a:endParaRPr lang="pl-PL" sz="1600" dirty="0">
                        <a:solidFill>
                          <a:srgbClr val="FFFF00"/>
                        </a:solidFill>
                        <a:effectLst/>
                        <a:latin typeface="Times New Roman"/>
                        <a:ea typeface="Arial Unicode MS"/>
                      </a:endParaRPr>
                    </a:p>
                  </a:txBody>
                  <a:tcPr marL="49474" marR="49474"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16"/>
                  </a:ext>
                </a:extLst>
              </a:tr>
              <a:tr h="176768">
                <a:tc>
                  <a:txBody>
                    <a:bodyPr/>
                    <a:lstStyle/>
                    <a:p>
                      <a:pPr algn="just">
                        <a:spcBef>
                          <a:spcPts val="200"/>
                        </a:spcBef>
                        <a:spcAft>
                          <a:spcPts val="0"/>
                        </a:spcAft>
                      </a:pPr>
                      <a:r>
                        <a:rPr lang="pl-PL" sz="1400" dirty="0">
                          <a:effectLst/>
                        </a:rPr>
                        <a:t>Bieda, ubóstwo (bezsens życia, społeczna degradacja, opcja na rzecz ubogich)</a:t>
                      </a:r>
                      <a:endParaRPr lang="pl-PL" sz="1400" b="1" dirty="0">
                        <a:solidFill>
                          <a:srgbClr val="1F3763"/>
                        </a:solidFill>
                        <a:effectLst/>
                        <a:latin typeface="Calibri"/>
                        <a:ea typeface="Times New Roman"/>
                        <a:cs typeface="Times New Roman"/>
                      </a:endParaRPr>
                    </a:p>
                  </a:txBody>
                  <a:tcPr marL="49474" marR="49474" marT="0" marB="0"/>
                </a:tc>
                <a:tc>
                  <a:txBody>
                    <a:bodyPr/>
                    <a:lstStyle/>
                    <a:p>
                      <a:pPr algn="just">
                        <a:spcAft>
                          <a:spcPts val="0"/>
                        </a:spcAft>
                      </a:pPr>
                      <a:r>
                        <a:rPr lang="pl-PL" sz="1400">
                          <a:effectLst/>
                        </a:rPr>
                        <a:t>2001, 2002</a:t>
                      </a:r>
                      <a:endParaRPr lang="pl-PL" sz="140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a:effectLst/>
                        </a:rPr>
                        <a:t>2012, 2016</a:t>
                      </a:r>
                      <a:endParaRPr lang="pl-PL" sz="1400">
                        <a:solidFill>
                          <a:srgbClr val="000000"/>
                        </a:solidFill>
                        <a:effectLst/>
                        <a:latin typeface="Times New Roman"/>
                        <a:ea typeface="Arial Unicode MS"/>
                      </a:endParaRPr>
                    </a:p>
                  </a:txBody>
                  <a:tcPr marL="49474" marR="49474" marT="0" marB="0"/>
                </a:tc>
                <a:extLst>
                  <a:ext uri="{0D108BD9-81ED-4DB2-BD59-A6C34878D82A}">
                    <a16:rowId xmlns:a16="http://schemas.microsoft.com/office/drawing/2014/main" val="10017"/>
                  </a:ext>
                </a:extLst>
              </a:tr>
              <a:tr h="107424">
                <a:tc>
                  <a:txBody>
                    <a:bodyPr/>
                    <a:lstStyle/>
                    <a:p>
                      <a:pPr algn="just">
                        <a:spcBef>
                          <a:spcPts val="200"/>
                        </a:spcBef>
                        <a:spcAft>
                          <a:spcPts val="0"/>
                        </a:spcAft>
                      </a:pPr>
                      <a:r>
                        <a:rPr lang="pl-PL" sz="1400">
                          <a:effectLst/>
                        </a:rPr>
                        <a:t>Bezrobocie</a:t>
                      </a:r>
                      <a:endParaRPr lang="pl-PL" sz="1400" b="1">
                        <a:solidFill>
                          <a:srgbClr val="1F3763"/>
                        </a:solidFill>
                        <a:effectLst/>
                        <a:latin typeface="Calibri"/>
                        <a:ea typeface="Times New Roman"/>
                        <a:cs typeface="Times New Roman"/>
                      </a:endParaRPr>
                    </a:p>
                  </a:txBody>
                  <a:tcPr marL="49474" marR="49474" marT="0" marB="0"/>
                </a:tc>
                <a:tc>
                  <a:txBody>
                    <a:bodyPr/>
                    <a:lstStyle/>
                    <a:p>
                      <a:pPr algn="just">
                        <a:spcAft>
                          <a:spcPts val="0"/>
                        </a:spcAft>
                      </a:pPr>
                      <a:r>
                        <a:rPr lang="pl-PL" sz="1400">
                          <a:effectLst/>
                        </a:rPr>
                        <a:t>2001, 2005</a:t>
                      </a:r>
                      <a:endParaRPr lang="pl-PL" sz="140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a:effectLst/>
                        </a:rPr>
                        <a:t> </a:t>
                      </a:r>
                      <a:endParaRPr lang="pl-PL" sz="1400">
                        <a:solidFill>
                          <a:srgbClr val="000000"/>
                        </a:solidFill>
                        <a:effectLst/>
                        <a:latin typeface="Times New Roman"/>
                        <a:ea typeface="Arial Unicode MS"/>
                      </a:endParaRPr>
                    </a:p>
                  </a:txBody>
                  <a:tcPr marL="49474" marR="49474" marT="0" marB="0"/>
                </a:tc>
                <a:extLst>
                  <a:ext uri="{0D108BD9-81ED-4DB2-BD59-A6C34878D82A}">
                    <a16:rowId xmlns:a16="http://schemas.microsoft.com/office/drawing/2014/main" val="10018"/>
                  </a:ext>
                </a:extLst>
              </a:tr>
              <a:tr h="180497">
                <a:tc gridSpan="3">
                  <a:txBody>
                    <a:bodyPr/>
                    <a:lstStyle/>
                    <a:p>
                      <a:pPr algn="ctr">
                        <a:spcAft>
                          <a:spcPts val="0"/>
                        </a:spcAft>
                      </a:pPr>
                      <a:r>
                        <a:rPr lang="pl-PL" sz="1600" dirty="0">
                          <a:solidFill>
                            <a:srgbClr val="FFFF00"/>
                          </a:solidFill>
                          <a:effectLst/>
                        </a:rPr>
                        <a:t>Godność pracy i prawa pracownicze</a:t>
                      </a:r>
                      <a:endParaRPr lang="pl-PL" sz="1600" dirty="0">
                        <a:solidFill>
                          <a:srgbClr val="FFFF00"/>
                        </a:solidFill>
                        <a:effectLst/>
                        <a:latin typeface="Times New Roman"/>
                        <a:ea typeface="Arial Unicode MS"/>
                      </a:endParaRPr>
                    </a:p>
                  </a:txBody>
                  <a:tcPr marL="49474" marR="49474"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19"/>
                  </a:ext>
                </a:extLst>
              </a:tr>
              <a:tr h="180497">
                <a:tc>
                  <a:txBody>
                    <a:bodyPr/>
                    <a:lstStyle/>
                    <a:p>
                      <a:pPr algn="just">
                        <a:spcBef>
                          <a:spcPts val="200"/>
                        </a:spcBef>
                        <a:spcAft>
                          <a:spcPts val="0"/>
                        </a:spcAft>
                      </a:pPr>
                      <a:r>
                        <a:rPr lang="pl-PL" sz="1400">
                          <a:effectLst/>
                        </a:rPr>
                        <a:t>Praca (godność pracy, słuszne wynagrodzenie)</a:t>
                      </a:r>
                      <a:endParaRPr lang="pl-PL" sz="1400" b="1">
                        <a:solidFill>
                          <a:srgbClr val="1F3763"/>
                        </a:solidFill>
                        <a:effectLst/>
                        <a:latin typeface="Calibri"/>
                        <a:ea typeface="Times New Roman"/>
                        <a:cs typeface="Times New Roman"/>
                      </a:endParaRPr>
                    </a:p>
                  </a:txBody>
                  <a:tcPr marL="49474" marR="49474" marT="0" marB="0"/>
                </a:tc>
                <a:tc>
                  <a:txBody>
                    <a:bodyPr/>
                    <a:lstStyle/>
                    <a:p>
                      <a:pPr algn="just">
                        <a:spcAft>
                          <a:spcPts val="0"/>
                        </a:spcAft>
                      </a:pPr>
                      <a:r>
                        <a:rPr lang="pl-PL" sz="1400">
                          <a:effectLst/>
                        </a:rPr>
                        <a:t>2004</a:t>
                      </a:r>
                      <a:endParaRPr lang="pl-PL" sz="140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a:effectLst/>
                        </a:rPr>
                        <a:t>2014, 2015</a:t>
                      </a:r>
                      <a:endParaRPr lang="pl-PL" sz="1400">
                        <a:solidFill>
                          <a:srgbClr val="000000"/>
                        </a:solidFill>
                        <a:effectLst/>
                        <a:latin typeface="Times New Roman"/>
                        <a:ea typeface="Arial Unicode MS"/>
                      </a:endParaRPr>
                    </a:p>
                  </a:txBody>
                  <a:tcPr marL="49474" marR="49474" marT="0" marB="0"/>
                </a:tc>
                <a:extLst>
                  <a:ext uri="{0D108BD9-81ED-4DB2-BD59-A6C34878D82A}">
                    <a16:rowId xmlns:a16="http://schemas.microsoft.com/office/drawing/2014/main" val="10020"/>
                  </a:ext>
                </a:extLst>
              </a:tr>
              <a:tr h="63132">
                <a:tc>
                  <a:txBody>
                    <a:bodyPr/>
                    <a:lstStyle/>
                    <a:p>
                      <a:pPr algn="just">
                        <a:spcBef>
                          <a:spcPts val="200"/>
                        </a:spcBef>
                        <a:spcAft>
                          <a:spcPts val="0"/>
                        </a:spcAft>
                      </a:pPr>
                      <a:r>
                        <a:rPr lang="pl-PL" sz="1400">
                          <a:effectLst/>
                        </a:rPr>
                        <a:t>Wolna niedziela („Niedziela jest Boża i nasza!”.)</a:t>
                      </a:r>
                      <a:endParaRPr lang="pl-PL" sz="1400" b="1">
                        <a:solidFill>
                          <a:srgbClr val="1F3763"/>
                        </a:solidFill>
                        <a:effectLst/>
                        <a:latin typeface="Calibri"/>
                        <a:ea typeface="Times New Roman"/>
                        <a:cs typeface="Times New Roman"/>
                      </a:endParaRPr>
                    </a:p>
                  </a:txBody>
                  <a:tcPr marL="49474" marR="49474" marT="0" marB="0"/>
                </a:tc>
                <a:tc>
                  <a:txBody>
                    <a:bodyPr/>
                    <a:lstStyle/>
                    <a:p>
                      <a:pPr algn="just">
                        <a:spcAft>
                          <a:spcPts val="0"/>
                        </a:spcAft>
                      </a:pPr>
                      <a:r>
                        <a:rPr lang="pl-PL" sz="1400">
                          <a:effectLst/>
                        </a:rPr>
                        <a:t> </a:t>
                      </a:r>
                      <a:endParaRPr lang="pl-PL" sz="140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dirty="0">
                          <a:effectLst/>
                        </a:rPr>
                        <a:t>2012, 2016, 2017</a:t>
                      </a:r>
                      <a:endParaRPr lang="pl-PL" sz="1400" dirty="0">
                        <a:solidFill>
                          <a:srgbClr val="000000"/>
                        </a:solidFill>
                        <a:effectLst/>
                        <a:latin typeface="Times New Roman"/>
                        <a:ea typeface="Arial Unicode MS"/>
                      </a:endParaRPr>
                    </a:p>
                  </a:txBody>
                  <a:tcPr marL="49474" marR="49474" marT="0" marB="0"/>
                </a:tc>
                <a:extLst>
                  <a:ext uri="{0D108BD9-81ED-4DB2-BD59-A6C34878D82A}">
                    <a16:rowId xmlns:a16="http://schemas.microsoft.com/office/drawing/2014/main" val="10021"/>
                  </a:ext>
                </a:extLst>
              </a:tr>
              <a:tr h="180497">
                <a:tc gridSpan="3">
                  <a:txBody>
                    <a:bodyPr/>
                    <a:lstStyle/>
                    <a:p>
                      <a:pPr algn="ctr">
                        <a:spcAft>
                          <a:spcPts val="0"/>
                        </a:spcAft>
                      </a:pPr>
                      <a:r>
                        <a:rPr lang="pl-PL" sz="1600" dirty="0">
                          <a:solidFill>
                            <a:srgbClr val="FFFF00"/>
                          </a:solidFill>
                          <a:effectLst/>
                        </a:rPr>
                        <a:t>Solidarność</a:t>
                      </a:r>
                      <a:endParaRPr lang="pl-PL" sz="1600" dirty="0">
                        <a:solidFill>
                          <a:srgbClr val="FFFF00"/>
                        </a:solidFill>
                        <a:effectLst/>
                        <a:latin typeface="Times New Roman"/>
                        <a:ea typeface="Arial Unicode MS"/>
                      </a:endParaRPr>
                    </a:p>
                  </a:txBody>
                  <a:tcPr marL="49474" marR="49474"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22"/>
                  </a:ext>
                </a:extLst>
              </a:tr>
              <a:tr h="146680">
                <a:tc>
                  <a:txBody>
                    <a:bodyPr/>
                    <a:lstStyle/>
                    <a:p>
                      <a:pPr algn="just">
                        <a:spcBef>
                          <a:spcPts val="200"/>
                        </a:spcBef>
                        <a:spcAft>
                          <a:spcPts val="0"/>
                        </a:spcAft>
                      </a:pPr>
                      <a:r>
                        <a:rPr lang="pl-PL" sz="1400" dirty="0">
                          <a:effectLst/>
                        </a:rPr>
                        <a:t>Programy społeczne (konieczność pomocy, pochwała programów rządowych)</a:t>
                      </a:r>
                      <a:endParaRPr lang="pl-PL" sz="1400" b="1" dirty="0">
                        <a:solidFill>
                          <a:srgbClr val="1F3763"/>
                        </a:solidFill>
                        <a:effectLst/>
                        <a:latin typeface="Calibri"/>
                        <a:ea typeface="Times New Roman"/>
                        <a:cs typeface="Times New Roman"/>
                      </a:endParaRPr>
                    </a:p>
                  </a:txBody>
                  <a:tcPr marL="49474" marR="49474" marT="0" marB="0"/>
                </a:tc>
                <a:tc>
                  <a:txBody>
                    <a:bodyPr/>
                    <a:lstStyle/>
                    <a:p>
                      <a:pPr algn="just">
                        <a:spcAft>
                          <a:spcPts val="0"/>
                        </a:spcAft>
                      </a:pPr>
                      <a:r>
                        <a:rPr lang="pl-PL" sz="1400">
                          <a:effectLst/>
                        </a:rPr>
                        <a:t> </a:t>
                      </a:r>
                      <a:endParaRPr lang="pl-PL" sz="140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dirty="0">
                          <a:effectLst/>
                        </a:rPr>
                        <a:t>2016, 2018</a:t>
                      </a:r>
                      <a:endParaRPr lang="pl-PL" sz="1400" dirty="0">
                        <a:solidFill>
                          <a:srgbClr val="000000"/>
                        </a:solidFill>
                        <a:effectLst/>
                        <a:latin typeface="Times New Roman"/>
                        <a:ea typeface="Arial Unicode MS"/>
                      </a:endParaRPr>
                    </a:p>
                  </a:txBody>
                  <a:tcPr marL="49474" marR="49474" marT="0" marB="0"/>
                </a:tc>
                <a:extLst>
                  <a:ext uri="{0D108BD9-81ED-4DB2-BD59-A6C34878D82A}">
                    <a16:rowId xmlns:a16="http://schemas.microsoft.com/office/drawing/2014/main" val="10023"/>
                  </a:ext>
                </a:extLst>
              </a:tr>
              <a:tr h="180497">
                <a:tc gridSpan="3">
                  <a:txBody>
                    <a:bodyPr/>
                    <a:lstStyle/>
                    <a:p>
                      <a:pPr algn="ctr">
                        <a:spcAft>
                          <a:spcPts val="0"/>
                        </a:spcAft>
                      </a:pPr>
                      <a:r>
                        <a:rPr lang="pl-PL" sz="1600" dirty="0">
                          <a:solidFill>
                            <a:srgbClr val="FFFF00"/>
                          </a:solidFill>
                          <a:effectLst/>
                        </a:rPr>
                        <a:t>Troska o stworzenia Boże</a:t>
                      </a:r>
                      <a:endParaRPr lang="pl-PL" sz="1600" dirty="0">
                        <a:solidFill>
                          <a:srgbClr val="FFFF00"/>
                        </a:solidFill>
                        <a:effectLst/>
                        <a:latin typeface="Times New Roman"/>
                        <a:ea typeface="Arial Unicode MS"/>
                      </a:endParaRPr>
                    </a:p>
                  </a:txBody>
                  <a:tcPr marL="49474" marR="49474" marT="0" marB="0"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24"/>
                  </a:ext>
                </a:extLst>
              </a:tr>
              <a:tr h="216849">
                <a:tc>
                  <a:txBody>
                    <a:bodyPr/>
                    <a:lstStyle/>
                    <a:p>
                      <a:pPr algn="just">
                        <a:spcBef>
                          <a:spcPts val="200"/>
                        </a:spcBef>
                        <a:spcAft>
                          <a:spcPts val="0"/>
                        </a:spcAft>
                      </a:pPr>
                      <a:r>
                        <a:rPr lang="pl-PL" sz="1400">
                          <a:effectLst/>
                        </a:rPr>
                        <a:t>Ochrona środowiska naturalnego (zanieczyszczenie środowiska, jakość powietrza)</a:t>
                      </a:r>
                      <a:endParaRPr lang="pl-PL" sz="1400" b="1">
                        <a:solidFill>
                          <a:srgbClr val="1F3763"/>
                        </a:solidFill>
                        <a:effectLst/>
                        <a:latin typeface="Calibri"/>
                        <a:ea typeface="Times New Roman"/>
                        <a:cs typeface="Times New Roman"/>
                      </a:endParaRPr>
                    </a:p>
                  </a:txBody>
                  <a:tcPr marL="49474" marR="49474" marT="0" marB="0"/>
                </a:tc>
                <a:tc>
                  <a:txBody>
                    <a:bodyPr/>
                    <a:lstStyle/>
                    <a:p>
                      <a:pPr algn="just">
                        <a:spcAft>
                          <a:spcPts val="0"/>
                        </a:spcAft>
                      </a:pPr>
                      <a:r>
                        <a:rPr lang="pl-PL" sz="1400">
                          <a:effectLst/>
                        </a:rPr>
                        <a:t> </a:t>
                      </a:r>
                      <a:endParaRPr lang="pl-PL" sz="140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dirty="0">
                          <a:effectLst/>
                        </a:rPr>
                        <a:t>2015, 2016, 2018</a:t>
                      </a:r>
                      <a:endParaRPr lang="pl-PL" sz="1400" dirty="0">
                        <a:solidFill>
                          <a:srgbClr val="000000"/>
                        </a:solidFill>
                        <a:effectLst/>
                        <a:latin typeface="Times New Roman"/>
                        <a:ea typeface="Arial Unicode MS"/>
                      </a:endParaRPr>
                    </a:p>
                  </a:txBody>
                  <a:tcPr marL="49474" marR="49474" marT="0" marB="0"/>
                </a:tc>
                <a:extLst>
                  <a:ext uri="{0D108BD9-81ED-4DB2-BD59-A6C34878D82A}">
                    <a16:rowId xmlns:a16="http://schemas.microsoft.com/office/drawing/2014/main" val="10025"/>
                  </a:ext>
                </a:extLst>
              </a:tr>
              <a:tr h="180497">
                <a:tc>
                  <a:txBody>
                    <a:bodyPr/>
                    <a:lstStyle/>
                    <a:p>
                      <a:pPr algn="just">
                        <a:spcBef>
                          <a:spcPts val="200"/>
                        </a:spcBef>
                        <a:spcAft>
                          <a:spcPts val="0"/>
                        </a:spcAft>
                      </a:pPr>
                      <a:r>
                        <a:rPr lang="pl-PL" sz="1400" dirty="0">
                          <a:effectLst/>
                        </a:rPr>
                        <a:t>Nałogi, uzależnienia</a:t>
                      </a:r>
                      <a:endParaRPr lang="pl-PL" sz="1400" b="1" dirty="0">
                        <a:solidFill>
                          <a:srgbClr val="1F3763"/>
                        </a:solidFill>
                        <a:effectLst/>
                        <a:latin typeface="Calibri"/>
                        <a:ea typeface="Times New Roman"/>
                        <a:cs typeface="Times New Roman"/>
                      </a:endParaRPr>
                    </a:p>
                  </a:txBody>
                  <a:tcPr marL="49474" marR="49474" marT="0" marB="0"/>
                </a:tc>
                <a:tc>
                  <a:txBody>
                    <a:bodyPr/>
                    <a:lstStyle/>
                    <a:p>
                      <a:pPr algn="just">
                        <a:spcAft>
                          <a:spcPts val="0"/>
                        </a:spcAft>
                      </a:pPr>
                      <a:r>
                        <a:rPr lang="pl-PL" sz="1400" dirty="0">
                          <a:effectLst/>
                        </a:rPr>
                        <a:t> </a:t>
                      </a:r>
                      <a:endParaRPr lang="pl-PL" sz="1400" dirty="0">
                        <a:solidFill>
                          <a:srgbClr val="000000"/>
                        </a:solidFill>
                        <a:effectLst/>
                        <a:latin typeface="Times New Roman"/>
                        <a:ea typeface="Arial Unicode MS"/>
                      </a:endParaRPr>
                    </a:p>
                  </a:txBody>
                  <a:tcPr marL="49474" marR="49474" marT="0" marB="0"/>
                </a:tc>
                <a:tc>
                  <a:txBody>
                    <a:bodyPr/>
                    <a:lstStyle/>
                    <a:p>
                      <a:pPr algn="just">
                        <a:spcAft>
                          <a:spcPts val="0"/>
                        </a:spcAft>
                      </a:pPr>
                      <a:r>
                        <a:rPr lang="pl-PL" sz="1400" dirty="0">
                          <a:effectLst/>
                        </a:rPr>
                        <a:t>2018</a:t>
                      </a:r>
                      <a:endParaRPr lang="pl-PL" sz="1400" dirty="0">
                        <a:solidFill>
                          <a:srgbClr val="000000"/>
                        </a:solidFill>
                        <a:effectLst/>
                        <a:latin typeface="Times New Roman"/>
                        <a:ea typeface="Arial Unicode MS"/>
                      </a:endParaRPr>
                    </a:p>
                  </a:txBody>
                  <a:tcPr marL="49474" marR="49474" marT="0" marB="0"/>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295923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 y="338378"/>
            <a:ext cx="9314643" cy="369332"/>
          </a:xfrm>
          <a:prstGeom prst="rect">
            <a:avLst/>
          </a:prstGeom>
          <a:noFill/>
        </p:spPr>
        <p:txBody>
          <a:bodyPr wrap="square" rtlCol="0">
            <a:spAutoFit/>
          </a:bodyPr>
          <a:lstStyle/>
          <a:p>
            <a:pPr algn="ctr"/>
            <a:r>
              <a:rPr lang="pl-PL" b="1" dirty="0"/>
              <a:t>3.</a:t>
            </a:r>
            <a:r>
              <a:rPr lang="pl-PL" sz="1600" dirty="0"/>
              <a:t> </a:t>
            </a:r>
            <a:r>
              <a:rPr lang="pl-PL" b="1" dirty="0"/>
              <a:t>Główne przesłanie podczas stano­wych pielgrzymek stanowych kobiet</a:t>
            </a:r>
          </a:p>
        </p:txBody>
      </p:sp>
      <p:sp>
        <p:nvSpPr>
          <p:cNvPr id="5" name="pole tekstowe 4">
            <a:extLst>
              <a:ext uri="{FF2B5EF4-FFF2-40B4-BE49-F238E27FC236}">
                <a16:creationId xmlns:a16="http://schemas.microsoft.com/office/drawing/2014/main" id="{B1AB4ACF-30B8-445C-80D4-277775483357}"/>
              </a:ext>
            </a:extLst>
          </p:cNvPr>
          <p:cNvSpPr txBox="1"/>
          <p:nvPr/>
        </p:nvSpPr>
        <p:spPr>
          <a:xfrm>
            <a:off x="0" y="1124744"/>
            <a:ext cx="9144000" cy="4247317"/>
          </a:xfrm>
          <a:prstGeom prst="rect">
            <a:avLst/>
          </a:prstGeom>
          <a:noFill/>
        </p:spPr>
        <p:txBody>
          <a:bodyPr wrap="square" rtlCol="0">
            <a:spAutoFit/>
          </a:bodyPr>
          <a:lstStyle/>
          <a:p>
            <a:pPr algn="ctr"/>
            <a:r>
              <a:rPr lang="pl-PL" b="1" dirty="0">
                <a:solidFill>
                  <a:srgbClr val="7030A0"/>
                </a:solidFill>
              </a:rPr>
              <a:t>Przykłady</a:t>
            </a:r>
          </a:p>
          <a:p>
            <a:pPr algn="ctr"/>
            <a:endParaRPr lang="pl-PL" b="1" dirty="0"/>
          </a:p>
          <a:p>
            <a:pPr algn="ctr"/>
            <a:r>
              <a:rPr lang="pl-PL" b="1" dirty="0">
                <a:solidFill>
                  <a:srgbClr val="7030A0"/>
                </a:solidFill>
              </a:rPr>
              <a:t>Życie i godność ludzka</a:t>
            </a:r>
          </a:p>
          <a:p>
            <a:endParaRPr lang="pl-PL" b="1" dirty="0"/>
          </a:p>
          <a:p>
            <a:r>
              <a:rPr lang="pl-PL" b="1" dirty="0"/>
              <a:t>Kryzys demograficzny</a:t>
            </a:r>
          </a:p>
          <a:p>
            <a:r>
              <a:rPr lang="pl-PL" dirty="0"/>
              <a:t>W kampanii przed wyborami prezydenckimi kandydaci nic nie mówili o polityce rodzinnej, która powinna prowadzić do tego, by w naszym kraju rodziło się więcej dzieci. Bo jesteśmy na szarym końcu w Unii Europejskiej, gdy chodzi o dzietność. To kolejny ważki temat związany z rodziną, a wymagający poważnej refleksji. </a:t>
            </a:r>
            <a:r>
              <a:rPr lang="pl-PL" b="1" dirty="0"/>
              <a:t>(D. Zimoń – 22.08.2010)</a:t>
            </a:r>
            <a:endParaRPr lang="pl-PL" dirty="0"/>
          </a:p>
          <a:p>
            <a:endParaRPr lang="pl-PL" b="1" dirty="0"/>
          </a:p>
          <a:p>
            <a:r>
              <a:rPr lang="pl-PL" b="1" dirty="0"/>
              <a:t>Kobieta „inna” od mężczyzny</a:t>
            </a:r>
          </a:p>
          <a:p>
            <a:r>
              <a:rPr lang="pl-PL" dirty="0"/>
              <a:t>Aby zaistniała prawdziwa promocja kobiety i pożądana równość, o jaką dopomina się Kościół, kobieta powinna być akceptowana w swej „inności od mężczyzny”. Społeczeństwo powinno uznać zadania macierzyńskie i rodzinne kobiet, które w stosunku do zadań publicznych są nadrzędne. </a:t>
            </a:r>
            <a:r>
              <a:rPr lang="pl-PL" b="1" dirty="0"/>
              <a:t>(W. Skworc – 19.08.2012)</a:t>
            </a:r>
            <a:endParaRPr lang="pl-PL" dirty="0"/>
          </a:p>
        </p:txBody>
      </p:sp>
    </p:spTree>
    <p:extLst>
      <p:ext uri="{BB962C8B-B14F-4D97-AF65-F5344CB8AC3E}">
        <p14:creationId xmlns:p14="http://schemas.microsoft.com/office/powerpoint/2010/main" val="336953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 y="338378"/>
            <a:ext cx="9314643" cy="369332"/>
          </a:xfrm>
          <a:prstGeom prst="rect">
            <a:avLst/>
          </a:prstGeom>
          <a:noFill/>
        </p:spPr>
        <p:txBody>
          <a:bodyPr wrap="square" rtlCol="0">
            <a:spAutoFit/>
          </a:bodyPr>
          <a:lstStyle/>
          <a:p>
            <a:pPr algn="ctr"/>
            <a:r>
              <a:rPr lang="pl-PL" b="1" dirty="0"/>
              <a:t>3.</a:t>
            </a:r>
            <a:r>
              <a:rPr lang="pl-PL" sz="1600" dirty="0"/>
              <a:t> </a:t>
            </a:r>
            <a:r>
              <a:rPr lang="pl-PL" b="1" dirty="0"/>
              <a:t>Główne przesłanie podczas stano­wych pielgrzymek stanowych kobiet</a:t>
            </a:r>
          </a:p>
        </p:txBody>
      </p:sp>
      <p:sp>
        <p:nvSpPr>
          <p:cNvPr id="5" name="pole tekstowe 4">
            <a:extLst>
              <a:ext uri="{FF2B5EF4-FFF2-40B4-BE49-F238E27FC236}">
                <a16:creationId xmlns:a16="http://schemas.microsoft.com/office/drawing/2014/main" id="{B1AB4ACF-30B8-445C-80D4-277775483357}"/>
              </a:ext>
            </a:extLst>
          </p:cNvPr>
          <p:cNvSpPr txBox="1"/>
          <p:nvPr/>
        </p:nvSpPr>
        <p:spPr>
          <a:xfrm>
            <a:off x="0" y="1124744"/>
            <a:ext cx="9144000" cy="4524315"/>
          </a:xfrm>
          <a:prstGeom prst="rect">
            <a:avLst/>
          </a:prstGeom>
          <a:noFill/>
        </p:spPr>
        <p:txBody>
          <a:bodyPr wrap="square" rtlCol="0">
            <a:spAutoFit/>
          </a:bodyPr>
          <a:lstStyle/>
          <a:p>
            <a:pPr algn="ctr"/>
            <a:r>
              <a:rPr lang="pl-PL" b="1" dirty="0">
                <a:solidFill>
                  <a:srgbClr val="7030A0"/>
                </a:solidFill>
              </a:rPr>
              <a:t>Przykłady</a:t>
            </a:r>
          </a:p>
          <a:p>
            <a:pPr algn="ctr"/>
            <a:endParaRPr lang="pl-PL" b="1" dirty="0"/>
          </a:p>
          <a:p>
            <a:pPr algn="ctr"/>
            <a:r>
              <a:rPr lang="pl-PL" b="1" dirty="0">
                <a:solidFill>
                  <a:srgbClr val="7030A0"/>
                </a:solidFill>
              </a:rPr>
              <a:t>Rodzina, wspólnota, uczestnictwo</a:t>
            </a:r>
          </a:p>
          <a:p>
            <a:endParaRPr lang="pl-PL" b="1" dirty="0"/>
          </a:p>
          <a:p>
            <a:r>
              <a:rPr lang="pl-PL" b="1" dirty="0"/>
              <a:t>Rodzina, małżeństwo</a:t>
            </a:r>
          </a:p>
          <a:p>
            <a:r>
              <a:rPr lang="pl-PL" dirty="0"/>
              <a:t>Obserwujemy, że małżeństwo i rodzina są naprawdę zagrożone. Ustawodawstwo niektórych krajów pozwala na legalizację związków homoseksualnych i umożliwia adopcję dzieci przez takie związki. Te niepojęte praktyki są przeciwne naturze człowieka. Zapowiadają koniec cywilizacji i państwa. </a:t>
            </a:r>
            <a:r>
              <a:rPr lang="pl-PL" b="1" dirty="0"/>
              <a:t>(D. Zimoń – 17.08.2003)</a:t>
            </a:r>
            <a:endParaRPr lang="pl-PL" dirty="0"/>
          </a:p>
          <a:p>
            <a:endParaRPr lang="pl-PL" b="1" dirty="0"/>
          </a:p>
          <a:p>
            <a:r>
              <a:rPr lang="pl-PL" b="1" dirty="0"/>
              <a:t>Szkoła, wychowanie</a:t>
            </a:r>
          </a:p>
          <a:p>
            <a:r>
              <a:rPr lang="pl-PL" dirty="0"/>
              <a:t>Trzeba, byście wykorzystywały możliwość konkretnego oddziaływania na to, co dzieje się w szkołach. Istnieje instrument, który może zabezpieczyć społeczność szkoły przed importowanymi ideologiami, przed demoralizacją i „</a:t>
            </a:r>
            <a:r>
              <a:rPr lang="pl-PL" dirty="0" err="1"/>
              <a:t>seksualizacją</a:t>
            </a:r>
            <a:r>
              <a:rPr lang="pl-PL" dirty="0"/>
              <a:t>” dzieci. Niech w szkolnych regulaminach znajdą się zapisy zabraniające aktywności na terenie szkoły różnej maści „ideologom”. Po naszej stronie jest ustawa zasadnicza – Konstytucja – naszego państwa. </a:t>
            </a:r>
            <a:r>
              <a:rPr lang="pl-PL" b="1" dirty="0"/>
              <a:t>(W. Skworc – 18.08.2013)</a:t>
            </a:r>
            <a:endParaRPr lang="pl-PL" dirty="0"/>
          </a:p>
        </p:txBody>
      </p:sp>
    </p:spTree>
    <p:extLst>
      <p:ext uri="{BB962C8B-B14F-4D97-AF65-F5344CB8AC3E}">
        <p14:creationId xmlns:p14="http://schemas.microsoft.com/office/powerpoint/2010/main" val="212134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 y="338378"/>
            <a:ext cx="9314643" cy="369332"/>
          </a:xfrm>
          <a:prstGeom prst="rect">
            <a:avLst/>
          </a:prstGeom>
          <a:noFill/>
        </p:spPr>
        <p:txBody>
          <a:bodyPr wrap="square" rtlCol="0">
            <a:spAutoFit/>
          </a:bodyPr>
          <a:lstStyle/>
          <a:p>
            <a:pPr algn="ctr"/>
            <a:r>
              <a:rPr lang="pl-PL" b="1" dirty="0"/>
              <a:t>3.</a:t>
            </a:r>
            <a:r>
              <a:rPr lang="pl-PL" sz="1600" dirty="0"/>
              <a:t> </a:t>
            </a:r>
            <a:r>
              <a:rPr lang="pl-PL" b="1" dirty="0"/>
              <a:t>Główne przesłanie podczas stano­wych pielgrzymek stanowych kobiet</a:t>
            </a:r>
          </a:p>
        </p:txBody>
      </p:sp>
      <p:sp>
        <p:nvSpPr>
          <p:cNvPr id="5" name="pole tekstowe 4">
            <a:extLst>
              <a:ext uri="{FF2B5EF4-FFF2-40B4-BE49-F238E27FC236}">
                <a16:creationId xmlns:a16="http://schemas.microsoft.com/office/drawing/2014/main" id="{B1AB4ACF-30B8-445C-80D4-277775483357}"/>
              </a:ext>
            </a:extLst>
          </p:cNvPr>
          <p:cNvSpPr txBox="1"/>
          <p:nvPr/>
        </p:nvSpPr>
        <p:spPr>
          <a:xfrm>
            <a:off x="0" y="1124744"/>
            <a:ext cx="9144000" cy="4524315"/>
          </a:xfrm>
          <a:prstGeom prst="rect">
            <a:avLst/>
          </a:prstGeom>
          <a:noFill/>
        </p:spPr>
        <p:txBody>
          <a:bodyPr wrap="square" rtlCol="0">
            <a:spAutoFit/>
          </a:bodyPr>
          <a:lstStyle/>
          <a:p>
            <a:pPr algn="ctr"/>
            <a:r>
              <a:rPr lang="pl-PL" b="1" dirty="0">
                <a:solidFill>
                  <a:srgbClr val="7030A0"/>
                </a:solidFill>
              </a:rPr>
              <a:t>Przykłady</a:t>
            </a:r>
          </a:p>
          <a:p>
            <a:pPr algn="ctr"/>
            <a:endParaRPr lang="pl-PL" b="1" dirty="0"/>
          </a:p>
          <a:p>
            <a:pPr algn="ctr"/>
            <a:r>
              <a:rPr lang="pl-PL" b="1" dirty="0">
                <a:solidFill>
                  <a:srgbClr val="7030A0"/>
                </a:solidFill>
              </a:rPr>
              <a:t>Szacunek dla biednych i słabych</a:t>
            </a:r>
          </a:p>
          <a:p>
            <a:r>
              <a:rPr lang="pl-PL" b="1" dirty="0"/>
              <a:t>Bieda, ubóstwo</a:t>
            </a:r>
          </a:p>
          <a:p>
            <a:r>
              <a:rPr lang="pl-PL" dirty="0"/>
              <a:t>Neoliberalne systemy społeczne, doprowadzone do ostatecznych konsekwencji, ograniczają elementy polityki społecznej, służące grupom zepchniętym na margines, w szczególności kobietom i ich rodzinom żyjącym w ubóstwie.</a:t>
            </a:r>
            <a:r>
              <a:rPr lang="pl-PL" b="1" dirty="0"/>
              <a:t> (W. Skworc – 19.08.2012)</a:t>
            </a:r>
            <a:endParaRPr lang="pl-PL" dirty="0"/>
          </a:p>
          <a:p>
            <a:pPr algn="ctr"/>
            <a:endParaRPr lang="pl-PL" b="1" dirty="0">
              <a:solidFill>
                <a:srgbClr val="7030A0"/>
              </a:solidFill>
            </a:endParaRPr>
          </a:p>
          <a:p>
            <a:pPr algn="ctr"/>
            <a:endParaRPr lang="pl-PL" b="1" dirty="0">
              <a:solidFill>
                <a:srgbClr val="7030A0"/>
              </a:solidFill>
            </a:endParaRPr>
          </a:p>
          <a:p>
            <a:pPr algn="ctr"/>
            <a:r>
              <a:rPr lang="pl-PL" b="1" dirty="0">
                <a:solidFill>
                  <a:srgbClr val="7030A0"/>
                </a:solidFill>
              </a:rPr>
              <a:t>Godność pracy i prawa pracownicze</a:t>
            </a:r>
          </a:p>
          <a:p>
            <a:r>
              <a:rPr lang="pl-PL" b="1" dirty="0"/>
              <a:t>Media, Internet</a:t>
            </a:r>
          </a:p>
          <a:p>
            <a:r>
              <a:rPr lang="pl-PL" dirty="0"/>
              <a:t>Media, czyli telewizja, kino, Internet często karmią nas obrazami, w których zdrada małżeńska jest akceptowana. Nie promują miłości i odpowiedzialności w małżeństwie. Niestety, programy niemoralne mają wysoką oglądalność. Odbiorcy tego typu bodźców niszczą swoją wrażliwość moralną i zdradzają własne marzenia o szczęśliwej rodzinie i małżeństwie</a:t>
            </a:r>
            <a:r>
              <a:rPr lang="pl-PL" b="1" dirty="0"/>
              <a:t> (D. Zimoń – 19.08.2007)</a:t>
            </a:r>
            <a:endParaRPr lang="pl-PL" dirty="0"/>
          </a:p>
        </p:txBody>
      </p:sp>
    </p:spTree>
    <p:extLst>
      <p:ext uri="{BB962C8B-B14F-4D97-AF65-F5344CB8AC3E}">
        <p14:creationId xmlns:p14="http://schemas.microsoft.com/office/powerpoint/2010/main" val="148922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 y="338378"/>
            <a:ext cx="9314643" cy="369332"/>
          </a:xfrm>
          <a:prstGeom prst="rect">
            <a:avLst/>
          </a:prstGeom>
          <a:noFill/>
        </p:spPr>
        <p:txBody>
          <a:bodyPr wrap="square" rtlCol="0">
            <a:spAutoFit/>
          </a:bodyPr>
          <a:lstStyle/>
          <a:p>
            <a:pPr algn="ctr"/>
            <a:r>
              <a:rPr lang="pl-PL" b="1" dirty="0"/>
              <a:t>3.</a:t>
            </a:r>
            <a:r>
              <a:rPr lang="pl-PL" sz="1600" dirty="0"/>
              <a:t> </a:t>
            </a:r>
            <a:r>
              <a:rPr lang="pl-PL" b="1" dirty="0"/>
              <a:t>Główne przesłanie podczas stano­wych pielgrzymek stanowych kobiet</a:t>
            </a:r>
          </a:p>
        </p:txBody>
      </p:sp>
      <p:sp>
        <p:nvSpPr>
          <p:cNvPr id="5" name="pole tekstowe 4">
            <a:extLst>
              <a:ext uri="{FF2B5EF4-FFF2-40B4-BE49-F238E27FC236}">
                <a16:creationId xmlns:a16="http://schemas.microsoft.com/office/drawing/2014/main" id="{B1AB4ACF-30B8-445C-80D4-277775483357}"/>
              </a:ext>
            </a:extLst>
          </p:cNvPr>
          <p:cNvSpPr txBox="1"/>
          <p:nvPr/>
        </p:nvSpPr>
        <p:spPr>
          <a:xfrm>
            <a:off x="0" y="1124744"/>
            <a:ext cx="9144000" cy="2308324"/>
          </a:xfrm>
          <a:prstGeom prst="rect">
            <a:avLst/>
          </a:prstGeom>
          <a:noFill/>
        </p:spPr>
        <p:txBody>
          <a:bodyPr wrap="square" rtlCol="0">
            <a:spAutoFit/>
          </a:bodyPr>
          <a:lstStyle/>
          <a:p>
            <a:pPr algn="ctr"/>
            <a:r>
              <a:rPr lang="pl-PL" b="1" dirty="0">
                <a:solidFill>
                  <a:srgbClr val="7030A0"/>
                </a:solidFill>
              </a:rPr>
              <a:t>Przykłady</a:t>
            </a:r>
          </a:p>
          <a:p>
            <a:pPr algn="ctr"/>
            <a:endParaRPr lang="pl-PL" b="1" dirty="0"/>
          </a:p>
          <a:p>
            <a:pPr algn="ctr"/>
            <a:r>
              <a:rPr lang="pl-PL" b="1" dirty="0">
                <a:solidFill>
                  <a:srgbClr val="7030A0"/>
                </a:solidFill>
              </a:rPr>
              <a:t>Troska o stworzenia Boże</a:t>
            </a:r>
          </a:p>
          <a:p>
            <a:endParaRPr lang="pl-PL" b="1" dirty="0"/>
          </a:p>
          <a:p>
            <a:r>
              <a:rPr lang="pl-PL" b="1" dirty="0"/>
              <a:t>Ochrona Środowiska Naturalnego</a:t>
            </a:r>
          </a:p>
          <a:p>
            <a:r>
              <a:rPr lang="pl-PL" dirty="0"/>
              <a:t>przez „import” odpadów staliśmy się po części „śmietnikiem” Europy; u nas następowała ich „utylizacja” przez podpalanie. W taki sposób zostało zatrute powietrze, gleba i woda. Jako społeczeństwo i państwo nie możemy tolerować takiego procederu! </a:t>
            </a:r>
            <a:r>
              <a:rPr lang="pl-PL" b="1" dirty="0"/>
              <a:t>(W. Skworc – 19.08.2018)</a:t>
            </a:r>
            <a:endParaRPr lang="pl-PL" dirty="0"/>
          </a:p>
        </p:txBody>
      </p:sp>
    </p:spTree>
    <p:extLst>
      <p:ext uri="{BB962C8B-B14F-4D97-AF65-F5344CB8AC3E}">
        <p14:creationId xmlns:p14="http://schemas.microsoft.com/office/powerpoint/2010/main" val="351003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3456021" y="323165"/>
            <a:ext cx="2231958" cy="369332"/>
          </a:xfrm>
          <a:prstGeom prst="rect">
            <a:avLst/>
          </a:prstGeom>
          <a:noFill/>
        </p:spPr>
        <p:txBody>
          <a:bodyPr wrap="none" rtlCol="0">
            <a:spAutoFit/>
          </a:bodyPr>
          <a:lstStyle/>
          <a:p>
            <a:r>
              <a:rPr lang="pl-PL" b="1" dirty="0"/>
              <a:t>4.</a:t>
            </a:r>
            <a:r>
              <a:rPr lang="pl-PL" sz="1600" dirty="0"/>
              <a:t> </a:t>
            </a:r>
            <a:r>
              <a:rPr lang="pl-PL" b="1" dirty="0"/>
              <a:t>Wnioski i postulaty</a:t>
            </a:r>
          </a:p>
        </p:txBody>
      </p:sp>
      <p:sp>
        <p:nvSpPr>
          <p:cNvPr id="3" name="pole tekstowe 2">
            <a:extLst>
              <a:ext uri="{FF2B5EF4-FFF2-40B4-BE49-F238E27FC236}">
                <a16:creationId xmlns:a16="http://schemas.microsoft.com/office/drawing/2014/main" id="{ACB6C4BD-52A9-430E-A549-6181158966DD}"/>
              </a:ext>
            </a:extLst>
          </p:cNvPr>
          <p:cNvSpPr txBox="1"/>
          <p:nvPr/>
        </p:nvSpPr>
        <p:spPr>
          <a:xfrm>
            <a:off x="71500" y="1389979"/>
            <a:ext cx="9001000" cy="4770537"/>
          </a:xfrm>
          <a:prstGeom prst="rect">
            <a:avLst/>
          </a:prstGeom>
          <a:noFill/>
        </p:spPr>
        <p:txBody>
          <a:bodyPr wrap="square" rtlCol="0">
            <a:spAutoFit/>
          </a:bodyPr>
          <a:lstStyle/>
          <a:p>
            <a:pPr algn="just"/>
            <a:r>
              <a:rPr lang="pl-PL" sz="2200" dirty="0"/>
              <a:t>	„Pasterze korzystając ze zdobyczy różnych nauk, mają prawo wydawać opinię na temat wszystkiego, co dotyczy życia osób, ponieważ zadanie ewangelizacji pociąga za sobą i wymaga integralnej promocji każdego człowieka” (EG 182).</a:t>
            </a:r>
          </a:p>
          <a:p>
            <a:pPr algn="just"/>
            <a:endParaRPr lang="pl-PL" sz="2200" dirty="0"/>
          </a:p>
          <a:p>
            <a:pPr algn="just"/>
            <a:r>
              <a:rPr lang="pl-PL" sz="2200" dirty="0"/>
              <a:t>	Zadaniem Kościoła wobec polityki jest służenie instytucjom poli­tycznym posiadaną wiedzą oraz doświadczeniem. Ko­ściół podaje wykładnię norm moralnych w sprawach postępowania człowieka i do jego zadań „należy wydawanie oceny mo­ralnej nawet w kwestiach dotyczących spraw politycznych, kiedy domagają się tego podstawowe prawa osoby lub zbawienie dusz, stosując wszystkie i wyłącznie te środki, które zgodne są z Ewangelią i dobrem powszechnym według różnorodności czasu i warunków” (KKK 2246). </a:t>
            </a:r>
          </a:p>
          <a:p>
            <a:endParaRPr lang="pl-PL" dirty="0"/>
          </a:p>
        </p:txBody>
      </p:sp>
    </p:spTree>
    <p:extLst>
      <p:ext uri="{BB962C8B-B14F-4D97-AF65-F5344CB8AC3E}">
        <p14:creationId xmlns:p14="http://schemas.microsoft.com/office/powerpoint/2010/main" val="175770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r>
              <a:rPr lang="pl-PL" sz="2400" dirty="0">
                <a:solidFill>
                  <a:schemeClr val="tx1"/>
                </a:solidFill>
              </a:rPr>
              <a:t>1.	</a:t>
            </a:r>
            <a:r>
              <a:rPr lang="pl-PL" sz="2800" dirty="0">
                <a:solidFill>
                  <a:schemeClr val="tx1"/>
                </a:solidFill>
              </a:rPr>
              <a:t>Piekary Śląskie - centrum katolicyzmu społecznego</a:t>
            </a:r>
          </a:p>
          <a:p>
            <a:pPr marL="719138" lvl="0" indent="-719138"/>
            <a:endParaRPr lang="pl-PL" sz="2400" dirty="0">
              <a:solidFill>
                <a:schemeClr val="tx1"/>
              </a:solidFill>
            </a:endParaRPr>
          </a:p>
          <a:p>
            <a:pPr marL="719138" lvl="0" indent="-719138"/>
            <a:r>
              <a:rPr lang="pl-PL" sz="2400" dirty="0">
                <a:solidFill>
                  <a:schemeClr val="tx1"/>
                </a:solidFill>
              </a:rPr>
              <a:t>2.	</a:t>
            </a:r>
            <a:r>
              <a:rPr lang="pl-PL" sz="2800" dirty="0">
                <a:solidFill>
                  <a:schemeClr val="tx1"/>
                </a:solidFill>
              </a:rPr>
              <a:t>Główne przesłanie podczas stanowych pielgrzymek mężczyzn i młodzieńców</a:t>
            </a:r>
          </a:p>
          <a:p>
            <a:pPr marL="719138" lvl="0" indent="-719138"/>
            <a:endParaRPr lang="pl-PL" sz="2400" dirty="0">
              <a:solidFill>
                <a:schemeClr val="tx1"/>
              </a:solidFill>
            </a:endParaRPr>
          </a:p>
          <a:p>
            <a:pPr marL="719138" lvl="0" indent="-719138"/>
            <a:r>
              <a:rPr lang="pl-PL" sz="2400" dirty="0">
                <a:solidFill>
                  <a:schemeClr val="tx1"/>
                </a:solidFill>
              </a:rPr>
              <a:t>3.	</a:t>
            </a:r>
            <a:r>
              <a:rPr lang="pl-PL" sz="2800" dirty="0">
                <a:solidFill>
                  <a:schemeClr val="tx1"/>
                </a:solidFill>
              </a:rPr>
              <a:t>Główne przesłanie podczas stanowych pielgrzymek stanowych kobiet</a:t>
            </a:r>
          </a:p>
          <a:p>
            <a:pPr marL="719138" lvl="0" indent="-719138"/>
            <a:endParaRPr lang="pl-PL" sz="2400" dirty="0">
              <a:solidFill>
                <a:schemeClr val="tx1"/>
              </a:solidFill>
            </a:endParaRPr>
          </a:p>
          <a:p>
            <a:pPr marL="719138" lvl="0" indent="-719138"/>
            <a:r>
              <a:rPr lang="pl-PL" sz="2400" dirty="0">
                <a:solidFill>
                  <a:schemeClr val="tx1"/>
                </a:solidFill>
              </a:rPr>
              <a:t>4.	</a:t>
            </a:r>
            <a:r>
              <a:rPr lang="pl-PL" sz="2800" dirty="0">
                <a:solidFill>
                  <a:schemeClr val="tx1"/>
                </a:solidFill>
              </a:rPr>
              <a:t>Wnioski i postulaty</a:t>
            </a:r>
          </a:p>
        </p:txBody>
      </p:sp>
    </p:spTree>
    <p:extLst>
      <p:ext uri="{BB962C8B-B14F-4D97-AF65-F5344CB8AC3E}">
        <p14:creationId xmlns:p14="http://schemas.microsoft.com/office/powerpoint/2010/main" val="374624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3456021" y="323165"/>
            <a:ext cx="2231958" cy="369332"/>
          </a:xfrm>
          <a:prstGeom prst="rect">
            <a:avLst/>
          </a:prstGeom>
          <a:noFill/>
        </p:spPr>
        <p:txBody>
          <a:bodyPr wrap="none" rtlCol="0">
            <a:spAutoFit/>
          </a:bodyPr>
          <a:lstStyle/>
          <a:p>
            <a:r>
              <a:rPr lang="pl-PL" b="1" dirty="0"/>
              <a:t>4.</a:t>
            </a:r>
            <a:r>
              <a:rPr lang="pl-PL" sz="1600" dirty="0"/>
              <a:t> </a:t>
            </a:r>
            <a:r>
              <a:rPr lang="pl-PL" b="1" dirty="0"/>
              <a:t>Wnioski i postulaty</a:t>
            </a:r>
          </a:p>
        </p:txBody>
      </p:sp>
      <p:sp>
        <p:nvSpPr>
          <p:cNvPr id="3" name="pole tekstowe 2">
            <a:extLst>
              <a:ext uri="{FF2B5EF4-FFF2-40B4-BE49-F238E27FC236}">
                <a16:creationId xmlns:a16="http://schemas.microsoft.com/office/drawing/2014/main" id="{ACB6C4BD-52A9-430E-A549-6181158966DD}"/>
              </a:ext>
            </a:extLst>
          </p:cNvPr>
          <p:cNvSpPr txBox="1"/>
          <p:nvPr/>
        </p:nvSpPr>
        <p:spPr>
          <a:xfrm>
            <a:off x="71500" y="1713145"/>
            <a:ext cx="9001000" cy="3754874"/>
          </a:xfrm>
          <a:prstGeom prst="rect">
            <a:avLst/>
          </a:prstGeom>
          <a:noFill/>
        </p:spPr>
        <p:txBody>
          <a:bodyPr wrap="square" rtlCol="0">
            <a:spAutoFit/>
          </a:bodyPr>
          <a:lstStyle/>
          <a:p>
            <a:pPr algn="just"/>
            <a:r>
              <a:rPr lang="pl-PL" sz="2200" dirty="0"/>
              <a:t>	Kościół ma prawo być etycznym recenzentem wobec polityki. Prawo to wynika z odpowiedzialności Kościoła za ludzkość i z misji przekazanej przez Zbawiciela. Chodzi o zabezpieczenie praw obywateli do korzystania z wartości etyczno-kulturowych w życiu publicznym, aby sprawowana władza nie przeradzała się w totalitarne rządy.</a:t>
            </a:r>
          </a:p>
          <a:p>
            <a:pPr algn="just"/>
            <a:endParaRPr lang="pl-PL" sz="2200" dirty="0"/>
          </a:p>
          <a:p>
            <a:pPr algn="just"/>
            <a:r>
              <a:rPr lang="pl-PL" sz="2200" dirty="0"/>
              <a:t>	Zadaniem duchownych jest bycie dla wszystkich i posługa jednania. Dlatego nie mogą się angażować w agitację partyjną, sprawowanie władzy i tym podobne działania. Mogą też stanowić swoistą „opozycję moralną” wobec praktyki politycznej.</a:t>
            </a:r>
          </a:p>
          <a:p>
            <a:endParaRPr lang="pl-PL" dirty="0"/>
          </a:p>
        </p:txBody>
      </p:sp>
    </p:spTree>
    <p:extLst>
      <p:ext uri="{BB962C8B-B14F-4D97-AF65-F5344CB8AC3E}">
        <p14:creationId xmlns:p14="http://schemas.microsoft.com/office/powerpoint/2010/main" val="35459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3456021" y="323165"/>
            <a:ext cx="2231958" cy="369332"/>
          </a:xfrm>
          <a:prstGeom prst="rect">
            <a:avLst/>
          </a:prstGeom>
          <a:noFill/>
        </p:spPr>
        <p:txBody>
          <a:bodyPr wrap="none" rtlCol="0">
            <a:spAutoFit/>
          </a:bodyPr>
          <a:lstStyle/>
          <a:p>
            <a:r>
              <a:rPr lang="pl-PL" b="1" dirty="0"/>
              <a:t>4.</a:t>
            </a:r>
            <a:r>
              <a:rPr lang="pl-PL" sz="1600" dirty="0"/>
              <a:t> </a:t>
            </a:r>
            <a:r>
              <a:rPr lang="pl-PL" b="1" dirty="0"/>
              <a:t>Wnioski i postulaty</a:t>
            </a:r>
          </a:p>
        </p:txBody>
      </p:sp>
      <p:sp>
        <p:nvSpPr>
          <p:cNvPr id="3" name="pole tekstowe 2">
            <a:extLst>
              <a:ext uri="{FF2B5EF4-FFF2-40B4-BE49-F238E27FC236}">
                <a16:creationId xmlns:a16="http://schemas.microsoft.com/office/drawing/2014/main" id="{ACB6C4BD-52A9-430E-A549-6181158966DD}"/>
              </a:ext>
            </a:extLst>
          </p:cNvPr>
          <p:cNvSpPr txBox="1"/>
          <p:nvPr/>
        </p:nvSpPr>
        <p:spPr>
          <a:xfrm>
            <a:off x="107504" y="1196752"/>
            <a:ext cx="9036496" cy="5016758"/>
          </a:xfrm>
          <a:prstGeom prst="rect">
            <a:avLst/>
          </a:prstGeom>
          <a:noFill/>
        </p:spPr>
        <p:txBody>
          <a:bodyPr wrap="square" rtlCol="0">
            <a:spAutoFit/>
          </a:bodyPr>
          <a:lstStyle/>
          <a:p>
            <a:pPr algn="just"/>
            <a:r>
              <a:rPr lang="pl-PL" sz="2000" dirty="0"/>
              <a:t>	</a:t>
            </a:r>
            <a:r>
              <a:rPr lang="pl-PL" sz="2200" dirty="0"/>
              <a:t>Kościół jest zobowiązany do badania znaków czasu i interpretowania ich w świetle Ewangelii. Dlatego Kościół chce odpowiadać na pytania ludzi. Zwłaszcza na te dotyczące sensu życia doczesnego i przyszłego. Chce nieść nadzieję. Kościół chce pomóc człowiekowi dzielić się prawdą przekazaną mu przez samego Zbawiciela.</a:t>
            </a:r>
            <a:r>
              <a:rPr lang="pl-PL" sz="2200" b="1" dirty="0"/>
              <a:t> </a:t>
            </a:r>
          </a:p>
          <a:p>
            <a:pPr algn="r"/>
            <a:r>
              <a:rPr lang="pl-PL" sz="2000" b="1" dirty="0"/>
              <a:t>(D. Zimoń – 20.08.2006).</a:t>
            </a:r>
          </a:p>
          <a:p>
            <a:pPr algn="just"/>
            <a:endParaRPr lang="pl-PL" sz="2000" dirty="0"/>
          </a:p>
          <a:p>
            <a:pPr algn="just"/>
            <a:r>
              <a:rPr lang="pl-PL" sz="2000" dirty="0"/>
              <a:t>	</a:t>
            </a:r>
            <a:r>
              <a:rPr lang="pl-PL" sz="2200" dirty="0"/>
              <a:t>Piekary Śląskie są stolicą katolicyzmu społecznego, który uczy krytycznego spojrzenia na rzeczywistość społeczną. Dlatego – jak tylko zostanie zakończona budowa domu pielgrzyma „Nazaret”, ulokujemy w nim Górnośląskie Obserwatorium Społeczne, które będzie instytucją szybkiego reagowania na zachodzące zjawiska społeczne, zarówno w naszym regionie, jak i poza nim.</a:t>
            </a:r>
            <a:r>
              <a:rPr lang="pl-PL" sz="2200" b="1" dirty="0"/>
              <a:t> </a:t>
            </a:r>
          </a:p>
          <a:p>
            <a:pPr algn="r"/>
            <a:r>
              <a:rPr lang="pl-PL" sz="2000" b="1" dirty="0"/>
              <a:t>	(W. Skworc – 21.08.2016)</a:t>
            </a:r>
            <a:endParaRPr lang="pl-PL" sz="2000" dirty="0"/>
          </a:p>
          <a:p>
            <a:endParaRPr lang="pl-PL" dirty="0"/>
          </a:p>
        </p:txBody>
      </p:sp>
    </p:spTree>
    <p:extLst>
      <p:ext uri="{BB962C8B-B14F-4D97-AF65-F5344CB8AC3E}">
        <p14:creationId xmlns:p14="http://schemas.microsoft.com/office/powerpoint/2010/main" val="47382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3347864" y="476672"/>
            <a:ext cx="2923557" cy="369332"/>
          </a:xfrm>
          <a:prstGeom prst="rect">
            <a:avLst/>
          </a:prstGeom>
          <a:noFill/>
        </p:spPr>
        <p:txBody>
          <a:bodyPr wrap="none" rtlCol="0">
            <a:spAutoFit/>
          </a:bodyPr>
          <a:lstStyle/>
          <a:p>
            <a:r>
              <a:rPr lang="pl-PL" b="1" dirty="0"/>
              <a:t>W prezentacji wykorzystano:</a:t>
            </a:r>
          </a:p>
        </p:txBody>
      </p:sp>
      <p:sp>
        <p:nvSpPr>
          <p:cNvPr id="3" name="pole tekstowe 2">
            <a:extLst>
              <a:ext uri="{FF2B5EF4-FFF2-40B4-BE49-F238E27FC236}">
                <a16:creationId xmlns:a16="http://schemas.microsoft.com/office/drawing/2014/main" id="{ACB6C4BD-52A9-430E-A549-6181158966DD}"/>
              </a:ext>
            </a:extLst>
          </p:cNvPr>
          <p:cNvSpPr txBox="1"/>
          <p:nvPr/>
        </p:nvSpPr>
        <p:spPr>
          <a:xfrm>
            <a:off x="107504" y="846004"/>
            <a:ext cx="9036496" cy="6186309"/>
          </a:xfrm>
          <a:prstGeom prst="rect">
            <a:avLst/>
          </a:prstGeom>
          <a:noFill/>
        </p:spPr>
        <p:txBody>
          <a:bodyPr wrap="square" rtlCol="0">
            <a:spAutoFit/>
          </a:bodyPr>
          <a:lstStyle/>
          <a:p>
            <a:r>
              <a:rPr lang="pl-PL" dirty="0"/>
              <a:t>Biela A, </a:t>
            </a:r>
            <a:r>
              <a:rPr lang="pl-PL" i="1" dirty="0"/>
              <a:t>Przedmowa</a:t>
            </a:r>
            <a:r>
              <a:rPr lang="pl-PL" dirty="0"/>
              <a:t>, w: D. Zimoń, </a:t>
            </a:r>
            <a:r>
              <a:rPr lang="pl-PL" i="1" dirty="0"/>
              <a:t>Drogą Kościoła jest człowiek. Kościół katowicki wobec pro­blemów społecznych w latach 1985–1995</a:t>
            </a:r>
            <a:r>
              <a:rPr lang="pl-PL" dirty="0"/>
              <a:t>, Katowice 1995.</a:t>
            </a:r>
          </a:p>
          <a:p>
            <a:endParaRPr lang="pl-PL" dirty="0"/>
          </a:p>
          <a:p>
            <a:r>
              <a:rPr lang="en-GB" i="1" dirty="0"/>
              <a:t>Caritas et </a:t>
            </a:r>
            <a:r>
              <a:rPr lang="en-GB" i="1" dirty="0" err="1"/>
              <a:t>Iustitia</a:t>
            </a:r>
            <a:r>
              <a:rPr lang="en-GB" i="1" dirty="0"/>
              <a:t> in re </a:t>
            </a:r>
            <a:r>
              <a:rPr lang="en-GB" i="1" dirty="0" err="1"/>
              <a:t>sociali</a:t>
            </a:r>
            <a:r>
              <a:rPr lang="en-GB" i="1" dirty="0"/>
              <a:t>. </a:t>
            </a:r>
            <a:r>
              <a:rPr lang="pl-PL" i="1" dirty="0"/>
              <a:t>Przesłanie społeczne biskupów katowickich podczas stanowych pielgrzymek mężczyzn do Piekar Śląskich (1966-2016),</a:t>
            </a:r>
            <a:r>
              <a:rPr lang="pl-PL" dirty="0"/>
              <a:t> red. A. Wuwer, D. Szlachta, Katowice 2017.</a:t>
            </a:r>
          </a:p>
          <a:p>
            <a:endParaRPr lang="pl-PL" dirty="0"/>
          </a:p>
          <a:p>
            <a:r>
              <a:rPr lang="pl-PL" dirty="0"/>
              <a:t>Czaja A., </a:t>
            </a:r>
            <a:r>
              <a:rPr lang="pl-PL" i="1" dirty="0"/>
              <a:t>Polityka w Kościele,</a:t>
            </a:r>
            <a:r>
              <a:rPr lang="pl-PL" dirty="0"/>
              <a:t> w: Polityka na ambonie?, red. W. Przyczyna, L. Szewczyk. Kraków 2015.</a:t>
            </a:r>
          </a:p>
          <a:p>
            <a:endParaRPr lang="pl-PL" dirty="0"/>
          </a:p>
          <a:p>
            <a:r>
              <a:rPr lang="pl-PL" dirty="0"/>
              <a:t>Hlond A., Dzieła, Toruń 2003.</a:t>
            </a:r>
          </a:p>
          <a:p>
            <a:endParaRPr lang="pl-PL" dirty="0"/>
          </a:p>
          <a:p>
            <a:r>
              <a:rPr lang="pl-PL" dirty="0"/>
              <a:t>Mariański J.. </a:t>
            </a:r>
            <a:r>
              <a:rPr lang="pl-PL" i="1" dirty="0"/>
              <a:t>Postawy Polaków wobec Kościoła katolickiego – analiza socjologiczna. </a:t>
            </a:r>
            <a:r>
              <a:rPr lang="pl-PL" dirty="0"/>
              <a:t>„Zeszyty Naukowe KUL” 57,1 (2014)</a:t>
            </a:r>
          </a:p>
          <a:p>
            <a:endParaRPr lang="pl-PL" i="1" dirty="0"/>
          </a:p>
          <a:p>
            <a:r>
              <a:rPr lang="pl-PL" i="1" dirty="0" err="1"/>
              <a:t>Mater</a:t>
            </a:r>
            <a:r>
              <a:rPr lang="pl-PL" i="1" dirty="0"/>
              <a:t> et </a:t>
            </a:r>
            <a:r>
              <a:rPr lang="pl-PL" i="1" dirty="0" err="1"/>
              <a:t>Familiae</a:t>
            </a:r>
            <a:r>
              <a:rPr lang="pl-PL" i="1" dirty="0"/>
              <a:t> </a:t>
            </a:r>
            <a:r>
              <a:rPr lang="pl-PL" i="1" dirty="0" err="1"/>
              <a:t>Advocata</a:t>
            </a:r>
            <a:r>
              <a:rPr lang="pl-PL" i="1" dirty="0"/>
              <a:t>. Przesłanie społeczne biskupów katowickich podczas stanowych pielgrzymek kobiet do Piekar Śląskich (1966-2016)</a:t>
            </a:r>
            <a:r>
              <a:rPr lang="pl-PL" dirty="0"/>
              <a:t>, red. A. Wuwer, D. Szlachta, Katowice 2017.</a:t>
            </a:r>
          </a:p>
          <a:p>
            <a:r>
              <a:rPr lang="pl-PL" i="1" dirty="0"/>
              <a:t>Potrzebujemy dzisiaj nawrócenia i dialogu.</a:t>
            </a:r>
            <a:r>
              <a:rPr lang="pl-PL" dirty="0"/>
              <a:t> List społeczny Episkopatu (14.03.2019)</a:t>
            </a:r>
          </a:p>
          <a:p>
            <a:endParaRPr lang="pl-PL" dirty="0"/>
          </a:p>
          <a:p>
            <a:r>
              <a:rPr lang="pl-PL" dirty="0"/>
              <a:t>Rak R., </a:t>
            </a:r>
            <a:r>
              <a:rPr lang="pl-PL" i="1" dirty="0"/>
              <a:t>Znaczenie sanktuarium w Piekarach dla religijno-społecznej integra­cji ludu górnośląskiego</a:t>
            </a:r>
            <a:r>
              <a:rPr lang="pl-PL" dirty="0"/>
              <a:t>, „Śląskie Studia Historyczno-Teologiczne” 17 (1984).</a:t>
            </a:r>
          </a:p>
          <a:p>
            <a:endParaRPr lang="pl-PL" dirty="0"/>
          </a:p>
        </p:txBody>
      </p:sp>
    </p:spTree>
    <p:extLst>
      <p:ext uri="{BB962C8B-B14F-4D97-AF65-F5344CB8AC3E}">
        <p14:creationId xmlns:p14="http://schemas.microsoft.com/office/powerpoint/2010/main" val="318126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dirty="0"/>
          </a:p>
          <a:p>
            <a:pPr marL="719138" lvl="0" indent="-719138"/>
            <a:endParaRPr lang="pl-PL" dirty="0"/>
          </a:p>
          <a:p>
            <a:pPr marL="719138" lvl="0" indent="-719138"/>
            <a:endParaRPr lang="pl-PL" dirty="0"/>
          </a:p>
          <a:p>
            <a:pPr marL="719138" lvl="0" indent="-719138"/>
            <a:endParaRPr lang="pl-PL" dirty="0"/>
          </a:p>
          <a:p>
            <a:pPr marL="719138" lvl="0" indent="-719138"/>
            <a:endParaRPr lang="pl-PL" dirty="0"/>
          </a:p>
          <a:p>
            <a:pPr marL="719138" lvl="0" indent="-719138"/>
            <a:endParaRPr lang="pl-PL" dirty="0"/>
          </a:p>
          <a:p>
            <a:pPr marL="719138" lvl="0" indent="-719138"/>
            <a:endParaRPr lang="pl-PL" dirty="0"/>
          </a:p>
          <a:p>
            <a:pPr marL="719138" lvl="0" indent="-719138"/>
            <a:endParaRPr lang="pl-PL" dirty="0"/>
          </a:p>
          <a:p>
            <a:pPr marL="719138" lvl="0" indent="-719138"/>
            <a:r>
              <a:rPr lang="pl-PL" sz="2000" dirty="0"/>
              <a:t>	To słowa kardynała Augusta Hlonda, pierwszego biskupa katowickiego, z Orędzia w sprawie koronacji Matki Bożej Piekarskiej z 15 sierpnia 1925 roku.</a:t>
            </a:r>
            <a:endParaRPr lang="pl-PL" sz="3200" dirty="0">
              <a:solidFill>
                <a:schemeClr val="tx1"/>
              </a:solidFill>
            </a:endParaRPr>
          </a:p>
        </p:txBody>
      </p:sp>
      <p:sp>
        <p:nvSpPr>
          <p:cNvPr id="4" name="pole tekstowe 3"/>
          <p:cNvSpPr txBox="1"/>
          <p:nvPr/>
        </p:nvSpPr>
        <p:spPr>
          <a:xfrm>
            <a:off x="1612023" y="338378"/>
            <a:ext cx="5174558" cy="369332"/>
          </a:xfrm>
          <a:prstGeom prst="rect">
            <a:avLst/>
          </a:prstGeom>
          <a:noFill/>
        </p:spPr>
        <p:txBody>
          <a:bodyPr wrap="none" rtlCol="0">
            <a:spAutoFit/>
          </a:bodyPr>
          <a:lstStyle/>
          <a:p>
            <a:pPr lvl="0"/>
            <a:r>
              <a:rPr lang="pl-PL" b="1" dirty="0"/>
              <a:t>1.</a:t>
            </a:r>
            <a:r>
              <a:rPr lang="pl-PL" sz="1600" dirty="0"/>
              <a:t> </a:t>
            </a:r>
            <a:r>
              <a:rPr lang="pl-PL" b="1" dirty="0"/>
              <a:t>Piekary Śląskie - centrum katolicyzmu społecznego</a:t>
            </a:r>
          </a:p>
        </p:txBody>
      </p:sp>
      <p:pic>
        <p:nvPicPr>
          <p:cNvPr id="3" name="Obraz 2">
            <a:extLst>
              <a:ext uri="{FF2B5EF4-FFF2-40B4-BE49-F238E27FC236}">
                <a16:creationId xmlns:a16="http://schemas.microsoft.com/office/drawing/2014/main" id="{EA076ED0-DFB4-4D16-884D-E46786D35F5D}"/>
              </a:ext>
            </a:extLst>
          </p:cNvPr>
          <p:cNvPicPr>
            <a:picLocks noChangeAspect="1"/>
          </p:cNvPicPr>
          <p:nvPr/>
        </p:nvPicPr>
        <p:blipFill>
          <a:blip r:embed="rId2"/>
          <a:stretch>
            <a:fillRect/>
          </a:stretch>
        </p:blipFill>
        <p:spPr>
          <a:xfrm>
            <a:off x="370655" y="836712"/>
            <a:ext cx="2536676" cy="3069378"/>
          </a:xfrm>
          <a:prstGeom prst="rect">
            <a:avLst/>
          </a:prstGeom>
        </p:spPr>
      </p:pic>
      <p:sp>
        <p:nvSpPr>
          <p:cNvPr id="5" name="pole tekstowe 4">
            <a:extLst>
              <a:ext uri="{FF2B5EF4-FFF2-40B4-BE49-F238E27FC236}">
                <a16:creationId xmlns:a16="http://schemas.microsoft.com/office/drawing/2014/main" id="{9D697E12-E3BE-4DDE-BD4F-75D33CE84FD5}"/>
              </a:ext>
            </a:extLst>
          </p:cNvPr>
          <p:cNvSpPr txBox="1"/>
          <p:nvPr/>
        </p:nvSpPr>
        <p:spPr>
          <a:xfrm>
            <a:off x="3275857" y="1268760"/>
            <a:ext cx="5400599" cy="2462213"/>
          </a:xfrm>
          <a:prstGeom prst="rect">
            <a:avLst/>
          </a:prstGeom>
          <a:noFill/>
        </p:spPr>
        <p:txBody>
          <a:bodyPr wrap="square" rtlCol="0">
            <a:spAutoFit/>
          </a:bodyPr>
          <a:lstStyle/>
          <a:p>
            <a:r>
              <a:rPr lang="pl-PL" sz="2200" dirty="0"/>
              <a:t>„Ludu Śląski, ktokolwiek dochodzi przyczyn Twej głębokiej wiary, musi pójść do Piekar. Bez nich nie można ani twej duszy zrozumieć, ani twego życia religijnego ogarnąć. Tylko ten je zupełnie pojmie, kto cię widział przed cudownym obrazem i przejrzał związek między nim a tobą”. </a:t>
            </a:r>
          </a:p>
        </p:txBody>
      </p:sp>
    </p:spTree>
    <p:extLst>
      <p:ext uri="{BB962C8B-B14F-4D97-AF65-F5344CB8AC3E}">
        <p14:creationId xmlns:p14="http://schemas.microsoft.com/office/powerpoint/2010/main" val="67137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612023" y="338378"/>
            <a:ext cx="5174558" cy="369332"/>
          </a:xfrm>
          <a:prstGeom prst="rect">
            <a:avLst/>
          </a:prstGeom>
          <a:noFill/>
        </p:spPr>
        <p:txBody>
          <a:bodyPr wrap="none" rtlCol="0">
            <a:spAutoFit/>
          </a:bodyPr>
          <a:lstStyle/>
          <a:p>
            <a:pPr lvl="0"/>
            <a:r>
              <a:rPr lang="pl-PL" b="1" dirty="0"/>
              <a:t>1.</a:t>
            </a:r>
            <a:r>
              <a:rPr lang="pl-PL" sz="1600" dirty="0"/>
              <a:t> </a:t>
            </a:r>
            <a:r>
              <a:rPr lang="pl-PL" b="1" dirty="0"/>
              <a:t>Piekary Śląskie - centrum katolicyzmu społecznego</a:t>
            </a:r>
          </a:p>
        </p:txBody>
      </p:sp>
      <p:sp>
        <p:nvSpPr>
          <p:cNvPr id="6" name="pole tekstowe 5">
            <a:extLst>
              <a:ext uri="{FF2B5EF4-FFF2-40B4-BE49-F238E27FC236}">
                <a16:creationId xmlns:a16="http://schemas.microsoft.com/office/drawing/2014/main" id="{79B79CC1-8828-4153-A409-79C5A265DBBB}"/>
              </a:ext>
            </a:extLst>
          </p:cNvPr>
          <p:cNvSpPr txBox="1"/>
          <p:nvPr/>
        </p:nvSpPr>
        <p:spPr>
          <a:xfrm>
            <a:off x="0" y="1052736"/>
            <a:ext cx="8964488" cy="5170646"/>
          </a:xfrm>
          <a:prstGeom prst="rect">
            <a:avLst/>
          </a:prstGeom>
          <a:noFill/>
        </p:spPr>
        <p:txBody>
          <a:bodyPr wrap="square" rtlCol="0">
            <a:spAutoFit/>
          </a:bodyPr>
          <a:lstStyle/>
          <a:p>
            <a:r>
              <a:rPr lang="pl-PL" sz="2000" dirty="0"/>
              <a:t>Pie</a:t>
            </a:r>
            <a:r>
              <a:rPr lang="pl-PL" sz="2200" dirty="0"/>
              <a:t>kary Śląskie najczęściej kojarzone są z sanktuarium Matki Bożej Piekarskiej – Matki Sprawiedliwości i Miłości Społecznej. To posiadający ponad 350-let­nią tradycję ośrodek kultu znany jest m.in. ze względu na odbywające się dwa razy do roku pielgrzymki stanowe: w ostatnią niedzielę maja – mężczyzn oraz kobiet – w niedzielę po uroczystości Wniebowzięcia Najświętszej Maryi Pan­ny. Mają one doniosłe pastoralne i kulturotwórcze znacznie, znacznie przekraczające granice Kościoła lokalnego</a:t>
            </a:r>
          </a:p>
          <a:p>
            <a:endParaRPr lang="pl-PL" sz="2200" dirty="0"/>
          </a:p>
          <a:p>
            <a:r>
              <a:rPr lang="pl-PL" sz="2200" dirty="0"/>
              <a:t>Podczas pielgrzymek bardzo mocno akcentowana jest tematyka społeczna. Przemówienia biskupa katowickiego oraz zaproszonych kaznodziejów nawiązują do aktualnych problemów społecznych i gospodarczych. Piekary można nazwać stolicą katolicyzmu społecznego na Śląsku, a przybywającym pielgrzymom pozwalają doświadczyć społecznej siły wiary. Tam pokole­nia mieszkańców Śląska i okolic przybywały, żeby w masowych spotkaniach pielgrzymkowych utwierdzić swoje przekonania religijne.</a:t>
            </a:r>
          </a:p>
        </p:txBody>
      </p:sp>
    </p:spTree>
    <p:extLst>
      <p:ext uri="{BB962C8B-B14F-4D97-AF65-F5344CB8AC3E}">
        <p14:creationId xmlns:p14="http://schemas.microsoft.com/office/powerpoint/2010/main" val="24856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612023" y="338378"/>
            <a:ext cx="5174558" cy="369332"/>
          </a:xfrm>
          <a:prstGeom prst="rect">
            <a:avLst/>
          </a:prstGeom>
          <a:noFill/>
        </p:spPr>
        <p:txBody>
          <a:bodyPr wrap="none" rtlCol="0">
            <a:spAutoFit/>
          </a:bodyPr>
          <a:lstStyle/>
          <a:p>
            <a:pPr lvl="0"/>
            <a:r>
              <a:rPr lang="pl-PL" b="1" dirty="0"/>
              <a:t>1.</a:t>
            </a:r>
            <a:r>
              <a:rPr lang="pl-PL" sz="1600" dirty="0"/>
              <a:t> </a:t>
            </a:r>
            <a:r>
              <a:rPr lang="pl-PL" b="1" dirty="0"/>
              <a:t>Piekary Śląskie - centrum katolicyzmu społecznego</a:t>
            </a:r>
          </a:p>
        </p:txBody>
      </p:sp>
      <p:sp>
        <p:nvSpPr>
          <p:cNvPr id="6" name="pole tekstowe 5">
            <a:extLst>
              <a:ext uri="{FF2B5EF4-FFF2-40B4-BE49-F238E27FC236}">
                <a16:creationId xmlns:a16="http://schemas.microsoft.com/office/drawing/2014/main" id="{79B79CC1-8828-4153-A409-79C5A265DBBB}"/>
              </a:ext>
            </a:extLst>
          </p:cNvPr>
          <p:cNvSpPr txBox="1"/>
          <p:nvPr/>
        </p:nvSpPr>
        <p:spPr>
          <a:xfrm>
            <a:off x="0" y="863963"/>
            <a:ext cx="8964488" cy="5847755"/>
          </a:xfrm>
          <a:prstGeom prst="rect">
            <a:avLst/>
          </a:prstGeom>
          <a:noFill/>
        </p:spPr>
        <p:txBody>
          <a:bodyPr wrap="square" rtlCol="0">
            <a:spAutoFit/>
          </a:bodyPr>
          <a:lstStyle/>
          <a:p>
            <a:pPr algn="just"/>
            <a:r>
              <a:rPr lang="pl-PL" sz="2200" dirty="0"/>
              <a:t>	Jednym z miejsc spotkania po­między Ewangelią i historią jest nauka społeczna Kościoła. Kościół nie mógłby w pełni głosić Ewangelii, jeśliby w jakiś sposób nie głosił także historii; tej hi­storii, która po Chrystusie nie stanowi już profanum, lecz dzieje się w świecie. „Nauka społeczna Kościoła, której prezbiter jest głosicielem, jest główną drogą prowadzącą do tego wyzwolenia, a poprzez nie – do ostatecznej doskonałości świata”. </a:t>
            </a:r>
          </a:p>
          <a:p>
            <a:pPr algn="just"/>
            <a:r>
              <a:rPr lang="pl-PL" sz="2200" dirty="0"/>
              <a:t>	Refleksję nad obecnym stanem polskiego społeczeństwa podejmuje List społeczny Episkopatu: „Potrzebujemy dzisiaj nawrócenia i dialogu”, opublikowany 26 marca 2019 roku. Zdaniem autorów tego dokumentu „Rolą Kościoła hierarchicznego nie jest angażowanie się w naturalne w życiu politycznym kontrowersje ani – tym bardziej – ich rozstrzyganie. Nie chodzi o zdobycie przywilejów czy o opowiadanie się za którąś ze stron. Jednak aktualny stan polskiego społeczeństwa stanowi wyzwanie dla misji Kościoła. Rozumiejąc różnice, które są nieodłącznym elementem każdej rzeczywistości społecznej, ze smutkiem dostrzegamy istniejące w naszej ojczyźnie podziały i konflikty, jak też brak dostatecznego zaangażowania w budowanie wspólnoty, co nie pozwala w pełni doceniać obecnego w życiu społecznym dobra”. </a:t>
            </a:r>
          </a:p>
        </p:txBody>
      </p:sp>
    </p:spTree>
    <p:extLst>
      <p:ext uri="{BB962C8B-B14F-4D97-AF65-F5344CB8AC3E}">
        <p14:creationId xmlns:p14="http://schemas.microsoft.com/office/powerpoint/2010/main" val="217862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612023" y="338378"/>
            <a:ext cx="5174558" cy="369332"/>
          </a:xfrm>
          <a:prstGeom prst="rect">
            <a:avLst/>
          </a:prstGeom>
          <a:noFill/>
        </p:spPr>
        <p:txBody>
          <a:bodyPr wrap="none" rtlCol="0">
            <a:spAutoFit/>
          </a:bodyPr>
          <a:lstStyle/>
          <a:p>
            <a:pPr lvl="0"/>
            <a:r>
              <a:rPr lang="pl-PL" b="1" dirty="0"/>
              <a:t>1.</a:t>
            </a:r>
            <a:r>
              <a:rPr lang="pl-PL" sz="1600" dirty="0"/>
              <a:t> </a:t>
            </a:r>
            <a:r>
              <a:rPr lang="pl-PL" b="1" dirty="0"/>
              <a:t>Piekary Śląskie - centrum katolicyzmu społecznego</a:t>
            </a:r>
          </a:p>
        </p:txBody>
      </p:sp>
      <p:sp>
        <p:nvSpPr>
          <p:cNvPr id="6" name="pole tekstowe 5">
            <a:extLst>
              <a:ext uri="{FF2B5EF4-FFF2-40B4-BE49-F238E27FC236}">
                <a16:creationId xmlns:a16="http://schemas.microsoft.com/office/drawing/2014/main" id="{79B79CC1-8828-4153-A409-79C5A265DBBB}"/>
              </a:ext>
            </a:extLst>
          </p:cNvPr>
          <p:cNvSpPr txBox="1"/>
          <p:nvPr/>
        </p:nvSpPr>
        <p:spPr>
          <a:xfrm>
            <a:off x="0" y="863963"/>
            <a:ext cx="8964488" cy="4154984"/>
          </a:xfrm>
          <a:prstGeom prst="rect">
            <a:avLst/>
          </a:prstGeom>
          <a:noFill/>
        </p:spPr>
        <p:txBody>
          <a:bodyPr wrap="square" rtlCol="0">
            <a:spAutoFit/>
          </a:bodyPr>
          <a:lstStyle/>
          <a:p>
            <a:r>
              <a:rPr lang="pl-PL" sz="2200" dirty="0"/>
              <a:t>	</a:t>
            </a:r>
            <a:r>
              <a:rPr lang="pl-PL" dirty="0"/>
              <a:t> </a:t>
            </a:r>
            <a:r>
              <a:rPr lang="pl-PL" sz="2200" dirty="0"/>
              <a:t>Przykład pasterskiego zaangażowania w rozwiązywanie problemów społecznych XXI wieku stanowi przepowiadanie biskupów katowickich podczas pielgrzymek stanowych do Piekar Śląskich. Nauczanie to przybiera formę: zaproszenia, odczytywanego we wszystkich parafiach diecezji w jedną z niedziel poprzedzających pielgrzymki; przemówienia otwierającego pielgrzymkę, w którym zawarte są najistotniejsze treści społecznego nauczania, i kierowanego w imieniu pielgrzymów na ręce Ojca Świętego telegramu, w którym pojawia się esencja treści społecznych, rozważanych pod czas pielgrzymki. Przemówienia biskupów podczas pielgrzymek stanowych jest przepowiadaniem słowa Bożego w znaczeniu szerokim. Przenalizowane zostaną 22 przemówienia abpa Damiana Zimonia i 14 przemówień abpa Wiktora Skworca.  </a:t>
            </a:r>
          </a:p>
        </p:txBody>
      </p:sp>
    </p:spTree>
    <p:extLst>
      <p:ext uri="{BB962C8B-B14F-4D97-AF65-F5344CB8AC3E}">
        <p14:creationId xmlns:p14="http://schemas.microsoft.com/office/powerpoint/2010/main" val="9678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612023" y="338378"/>
            <a:ext cx="5174558" cy="369332"/>
          </a:xfrm>
          <a:prstGeom prst="rect">
            <a:avLst/>
          </a:prstGeom>
          <a:noFill/>
        </p:spPr>
        <p:txBody>
          <a:bodyPr wrap="none" rtlCol="0">
            <a:spAutoFit/>
          </a:bodyPr>
          <a:lstStyle/>
          <a:p>
            <a:pPr lvl="0"/>
            <a:r>
              <a:rPr lang="pl-PL" b="1" dirty="0"/>
              <a:t>1.</a:t>
            </a:r>
            <a:r>
              <a:rPr lang="pl-PL" sz="1600" dirty="0"/>
              <a:t> </a:t>
            </a:r>
            <a:r>
              <a:rPr lang="pl-PL" b="1" dirty="0"/>
              <a:t>Piekary Śląskie - centrum katolicyzmu społecznego</a:t>
            </a:r>
          </a:p>
        </p:txBody>
      </p:sp>
      <p:sp>
        <p:nvSpPr>
          <p:cNvPr id="6" name="pole tekstowe 5">
            <a:extLst>
              <a:ext uri="{FF2B5EF4-FFF2-40B4-BE49-F238E27FC236}">
                <a16:creationId xmlns:a16="http://schemas.microsoft.com/office/drawing/2014/main" id="{79B79CC1-8828-4153-A409-79C5A265DBBB}"/>
              </a:ext>
            </a:extLst>
          </p:cNvPr>
          <p:cNvSpPr txBox="1"/>
          <p:nvPr/>
        </p:nvSpPr>
        <p:spPr>
          <a:xfrm>
            <a:off x="0" y="722923"/>
            <a:ext cx="8964488" cy="6186309"/>
          </a:xfrm>
          <a:prstGeom prst="rect">
            <a:avLst/>
          </a:prstGeom>
          <a:noFill/>
        </p:spPr>
        <p:txBody>
          <a:bodyPr wrap="square" rtlCol="0">
            <a:spAutoFit/>
          </a:bodyPr>
          <a:lstStyle/>
          <a:p>
            <a:r>
              <a:rPr lang="pl-PL" sz="2200" dirty="0"/>
              <a:t>Stanowe pielgrzymki mężczyzn i młodzieńców do Piekar, nazywane piel­grzymkami świata pracy, mają długą tradycją historyczną, charakterystyczny rys organizacyjny oraz specyficzny zakres treściowy. Cenną myśl dotyczącą oczekiwań słuchaczy piekarskiego przepowiadania słowa Bożego przedstawił ks. prof. Romuald Rak: „Pragnienie sprawiedliwości i miłości społecznej, znajdujące wyraz w Piekarach, jest dla robotników bardzo ważne. Każe im stawiać większe wymagania sobie samym, Kościołowi, swoim kolegom, a nawet pod adresem zakładów pracy o sprawiedliwe wynagrodzenie. I chociaż uczestnicy pielgrzymek żądań swoich nie formułują w sposób wyraźny, to jednak wyczuwają to, co dla życia robotników jest istotne, a jeśli się o tym mówi, przyjmują z aplauzem”. Biskupi katowiccy kierują do pielgrzymów przesłania, które – jak pisze A. Biela – „za­wsze nawiązują do aktualnych problemów społecznych i gospodarczych. Stąd Piekary są stolicą katolicyzmu społecznego na Śląsku. Stanowią one śląską agorę, gdzie przebywają pielgrzymki, żeby doświadczyć społecznej siły wia­ry. […] W tej atmosferze psychospołecznej szczególną doniosłość ma głos Biskupa Katowickiego na te­mat aktualnych problemów społecznych i gospodarczych nurtujących miesz­kańców Śląska”. </a:t>
            </a:r>
          </a:p>
        </p:txBody>
      </p:sp>
    </p:spTree>
    <p:extLst>
      <p:ext uri="{BB962C8B-B14F-4D97-AF65-F5344CB8AC3E}">
        <p14:creationId xmlns:p14="http://schemas.microsoft.com/office/powerpoint/2010/main" val="3641843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612023" y="338378"/>
            <a:ext cx="5174558" cy="369332"/>
          </a:xfrm>
          <a:prstGeom prst="rect">
            <a:avLst/>
          </a:prstGeom>
          <a:noFill/>
        </p:spPr>
        <p:txBody>
          <a:bodyPr wrap="none" rtlCol="0">
            <a:spAutoFit/>
          </a:bodyPr>
          <a:lstStyle/>
          <a:p>
            <a:pPr lvl="0"/>
            <a:r>
              <a:rPr lang="pl-PL" b="1" dirty="0"/>
              <a:t>1.</a:t>
            </a:r>
            <a:r>
              <a:rPr lang="pl-PL" sz="1600" dirty="0"/>
              <a:t> </a:t>
            </a:r>
            <a:r>
              <a:rPr lang="pl-PL" b="1" dirty="0"/>
              <a:t>Piekary Śląskie - centrum katolicyzmu społecznego</a:t>
            </a:r>
          </a:p>
        </p:txBody>
      </p:sp>
      <p:sp>
        <p:nvSpPr>
          <p:cNvPr id="6" name="pole tekstowe 5">
            <a:extLst>
              <a:ext uri="{FF2B5EF4-FFF2-40B4-BE49-F238E27FC236}">
                <a16:creationId xmlns:a16="http://schemas.microsoft.com/office/drawing/2014/main" id="{79B79CC1-8828-4153-A409-79C5A265DBBB}"/>
              </a:ext>
            </a:extLst>
          </p:cNvPr>
          <p:cNvSpPr txBox="1"/>
          <p:nvPr/>
        </p:nvSpPr>
        <p:spPr>
          <a:xfrm>
            <a:off x="0" y="863963"/>
            <a:ext cx="8964488" cy="5847755"/>
          </a:xfrm>
          <a:prstGeom prst="rect">
            <a:avLst/>
          </a:prstGeom>
          <a:noFill/>
        </p:spPr>
        <p:txBody>
          <a:bodyPr wrap="square" rtlCol="0">
            <a:spAutoFit/>
          </a:bodyPr>
          <a:lstStyle/>
          <a:p>
            <a:r>
              <a:rPr lang="pl-PL" sz="2200" dirty="0"/>
              <a:t>Taką szczególną rangę „miejsca przekazywania nadziei spo­łecznej” nadali temu miejscu ordynariusze diecezji katowickiej: bp Herbert Bednorz, abp Damian Zimoń oraz abp Wiktor Skworc. Pielgrzymki „mężczyzn i młodzieńców” były bowiem traktowane i postrzegane jako „pielgrzymki świata pracy”, z wy­raźnie zaakcentowanym przesłaniem społecznym, o szerokim oddźwięku politycznym. Być może jedną z przyczyn przywiązywania większej wagi do pielgrzymek mężczyzn był też tradycyjny model śląskiej rodziny. Na Górnym Śląsku ugruntowany był patriarchat, w którym kobieta nie podejmowała pracy zarobkowej, a była odpowiedzialna za wychowanie dzieci i utrzymanie domu w należytym porządku. To właśnie kobieta była (i nadal pozostaje, mimo rozpowszechniania się egalitarnego modelu rodziny) odpowiedzial­na za wychowanie potomstwa i utrzymanie porządku w domu. Problem ten dostrzegali również biskupi katowiccy, którzy nawiązywali do tej tematyki podczas swoich przemówień. Ponadto w przemówieniach pielgrzymkowych dominują zagadnienia bliższe kobietom (rodzina, emancypacja kobiet, rola kobiety w społeczeństwie, wychowanie dzieci, katechizacja). </a:t>
            </a:r>
          </a:p>
        </p:txBody>
      </p:sp>
    </p:spTree>
    <p:extLst>
      <p:ext uri="{BB962C8B-B14F-4D97-AF65-F5344CB8AC3E}">
        <p14:creationId xmlns:p14="http://schemas.microsoft.com/office/powerpoint/2010/main" val="229117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0"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500" b="1" dirty="0"/>
              <a:t>Przepowiadanie piekarskie przykładem zaangażowania w rozwiązywanie problemów społecznych  XXI wieku</a:t>
            </a:r>
            <a:r>
              <a:rPr lang="pl-PL" sz="1400" b="1" dirty="0"/>
              <a:t>.</a:t>
            </a:r>
          </a:p>
        </p:txBody>
      </p:sp>
      <p:sp>
        <p:nvSpPr>
          <p:cNvPr id="8" name="Rectangle 51"/>
          <p:cNvSpPr/>
          <p:nvPr/>
        </p:nvSpPr>
        <p:spPr>
          <a:xfrm>
            <a:off x="1" y="323164"/>
            <a:ext cx="9143998" cy="6534835"/>
          </a:xfrm>
          <a:prstGeom prst="rect">
            <a:avLst/>
          </a:prstGeom>
          <a:solidFill>
            <a:schemeClr val="bg1">
              <a:lumMod val="95000"/>
            </a:schemeClr>
          </a:solidFill>
          <a:ln w="381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marL="719138" lvl="0" indent="-719138"/>
            <a:endParaRPr lang="pl-PL" sz="2400" dirty="0">
              <a:solidFill>
                <a:schemeClr val="tx1"/>
              </a:solidFill>
            </a:endParaRPr>
          </a:p>
          <a:p>
            <a:pPr marL="719138" lvl="0" indent="-719138"/>
            <a:endParaRPr lang="pl-PL" sz="2800" dirty="0">
              <a:solidFill>
                <a:schemeClr val="tx1"/>
              </a:solidFill>
            </a:endParaRPr>
          </a:p>
        </p:txBody>
      </p:sp>
      <p:sp>
        <p:nvSpPr>
          <p:cNvPr id="4" name="pole tekstowe 3"/>
          <p:cNvSpPr txBox="1"/>
          <p:nvPr/>
        </p:nvSpPr>
        <p:spPr>
          <a:xfrm>
            <a:off x="1612023" y="338378"/>
            <a:ext cx="5174558" cy="369332"/>
          </a:xfrm>
          <a:prstGeom prst="rect">
            <a:avLst/>
          </a:prstGeom>
          <a:noFill/>
        </p:spPr>
        <p:txBody>
          <a:bodyPr wrap="none" rtlCol="0">
            <a:spAutoFit/>
          </a:bodyPr>
          <a:lstStyle/>
          <a:p>
            <a:pPr lvl="0"/>
            <a:r>
              <a:rPr lang="pl-PL" b="1" dirty="0"/>
              <a:t>1.</a:t>
            </a:r>
            <a:r>
              <a:rPr lang="pl-PL" sz="1600" dirty="0"/>
              <a:t> </a:t>
            </a:r>
            <a:r>
              <a:rPr lang="pl-PL" b="1" dirty="0"/>
              <a:t>Piekary Śląskie - centrum katolicyzmu społecznego</a:t>
            </a:r>
          </a:p>
        </p:txBody>
      </p:sp>
      <p:sp>
        <p:nvSpPr>
          <p:cNvPr id="6" name="pole tekstowe 5">
            <a:extLst>
              <a:ext uri="{FF2B5EF4-FFF2-40B4-BE49-F238E27FC236}">
                <a16:creationId xmlns:a16="http://schemas.microsoft.com/office/drawing/2014/main" id="{79B79CC1-8828-4153-A409-79C5A265DBBB}"/>
              </a:ext>
            </a:extLst>
          </p:cNvPr>
          <p:cNvSpPr txBox="1"/>
          <p:nvPr/>
        </p:nvSpPr>
        <p:spPr>
          <a:xfrm>
            <a:off x="0" y="863963"/>
            <a:ext cx="8964488" cy="4154984"/>
          </a:xfrm>
          <a:prstGeom prst="rect">
            <a:avLst/>
          </a:prstGeom>
          <a:noFill/>
        </p:spPr>
        <p:txBody>
          <a:bodyPr wrap="square" rtlCol="0">
            <a:spAutoFit/>
          </a:bodyPr>
          <a:lstStyle/>
          <a:p>
            <a:r>
              <a:rPr lang="pl-PL" sz="2200" dirty="0"/>
              <a:t>	Częstym zagadnieniem poruszanym przez biskupów katowic­kich podczas sierpniowej pielgrzymki była rodzina i jej funkcjonowanie w no­wej rzeczywistości wynikającej z przejścia od gospodarki centralnie sterowa­nej do gospodarki rynkowej.</a:t>
            </a:r>
          </a:p>
          <a:p>
            <a:endParaRPr lang="pl-PL" sz="2200" dirty="0"/>
          </a:p>
          <a:p>
            <a:r>
              <a:rPr lang="pl-PL" sz="2200" dirty="0"/>
              <a:t>	Przesłania społeczne biskupów katowickich wygłaszane podczas stano­wych pielgrzymek do sanktuarium Matki Bożej w Piekarach stanowią właśnie „apostolską </a:t>
            </a:r>
            <a:r>
              <a:rPr lang="pl-PL" sz="2200" i="1" dirty="0" err="1"/>
              <a:t>praxis</a:t>
            </a:r>
            <a:r>
              <a:rPr lang="pl-PL" sz="2200" dirty="0"/>
              <a:t>” Kościoła katowickie­go, która mając charakter pastoralny, posiada cechy oglądu </a:t>
            </a:r>
            <a:r>
              <a:rPr lang="pl-PL" sz="2200" dirty="0" err="1"/>
              <a:t>metapolitycznego</a:t>
            </a:r>
            <a:r>
              <a:rPr lang="pl-PL" sz="2200" dirty="0"/>
              <a:t>, to znaczy nie tyle ocenia „jak jest”, ale przypomina „jak być powinno”, za­wsze odwołując się do tych samych niezmiennych zasad ewangelicznych, bez względu na panujący ustrój. </a:t>
            </a:r>
            <a:r>
              <a:rPr lang="pl-PL" sz="2200" i="1" dirty="0"/>
              <a:t>Ad </a:t>
            </a:r>
            <a:r>
              <a:rPr lang="pl-PL" sz="2200" i="1" dirty="0" err="1"/>
              <a:t>maiorem</a:t>
            </a:r>
            <a:r>
              <a:rPr lang="pl-PL" sz="2200" i="1" dirty="0"/>
              <a:t> Dei </a:t>
            </a:r>
            <a:r>
              <a:rPr lang="pl-PL" sz="2200" i="1" dirty="0" err="1"/>
              <a:t>gloriam</a:t>
            </a:r>
            <a:r>
              <a:rPr lang="pl-PL" sz="2200" dirty="0"/>
              <a:t>.</a:t>
            </a:r>
          </a:p>
        </p:txBody>
      </p:sp>
    </p:spTree>
    <p:extLst>
      <p:ext uri="{BB962C8B-B14F-4D97-AF65-F5344CB8AC3E}">
        <p14:creationId xmlns:p14="http://schemas.microsoft.com/office/powerpoint/2010/main" val="22862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strony slajdów-wykład 1">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1668</TotalTime>
  <Words>3358</Words>
  <Application>Microsoft Office PowerPoint</Application>
  <PresentationFormat>Pokaz na ekranie (4:3)</PresentationFormat>
  <Paragraphs>288</Paragraphs>
  <Slides>22</Slides>
  <Notes>0</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22</vt:i4>
      </vt:variant>
    </vt:vector>
  </HeadingPairs>
  <TitlesOfParts>
    <vt:vector size="27" baseType="lpstr">
      <vt:lpstr>Arial</vt:lpstr>
      <vt:lpstr>Calibri</vt:lpstr>
      <vt:lpstr>Times New Roman</vt:lpstr>
      <vt:lpstr>strony slajdów-wykład 1</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Kłos Aleksandra</dc:creator>
  <cp:lastModifiedBy>Leszek Szewczyk</cp:lastModifiedBy>
  <cp:revision>88</cp:revision>
  <dcterms:created xsi:type="dcterms:W3CDTF">2012-07-13T08:02:20Z</dcterms:created>
  <dcterms:modified xsi:type="dcterms:W3CDTF">2020-05-30T09:59:20Z</dcterms:modified>
</cp:coreProperties>
</file>