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  <p:sldMasterId id="2147483666" r:id="rId3"/>
    <p:sldMasterId id="2147483674" r:id="rId4"/>
  </p:sldMasterIdLst>
  <p:notesMasterIdLst>
    <p:notesMasterId r:id="rId24"/>
  </p:notesMasterIdLst>
  <p:sldIdLst>
    <p:sldId id="294" r:id="rId5"/>
    <p:sldId id="271" r:id="rId6"/>
    <p:sldId id="295" r:id="rId7"/>
    <p:sldId id="311" r:id="rId8"/>
    <p:sldId id="257" r:id="rId9"/>
    <p:sldId id="296" r:id="rId10"/>
    <p:sldId id="299" r:id="rId11"/>
    <p:sldId id="300" r:id="rId12"/>
    <p:sldId id="313" r:id="rId13"/>
    <p:sldId id="302" r:id="rId14"/>
    <p:sldId id="304" r:id="rId15"/>
    <p:sldId id="301" r:id="rId16"/>
    <p:sldId id="305" r:id="rId17"/>
    <p:sldId id="298" r:id="rId18"/>
    <p:sldId id="306" r:id="rId19"/>
    <p:sldId id="307" r:id="rId20"/>
    <p:sldId id="308" r:id="rId21"/>
    <p:sldId id="309" r:id="rId22"/>
    <p:sldId id="310" r:id="rId23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69"/>
    <a:srgbClr val="0000FF"/>
    <a:srgbClr val="66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9F65E-6EA9-4488-892D-8A940BA27398}" type="datetimeFigureOut">
              <a:rPr lang="pl-PL" smtClean="0"/>
              <a:t>14.10.2021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80E5D-71EF-43FF-8875-70C76779DC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7578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987824" y="1772816"/>
            <a:ext cx="5688632" cy="938535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0"/>
          </p:nvPr>
        </p:nvSpPr>
        <p:spPr>
          <a:xfrm>
            <a:off x="2987675" y="5805488"/>
            <a:ext cx="5832475" cy="431800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2pPr>
            <a:lvl3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3pPr>
            <a:lvl4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4pPr>
            <a:lvl5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76084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131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224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4F9E-8D59-4DF9-8706-767ADD6BDAA4}" type="datetimeFigureOut">
              <a:rPr lang="pl-PL" smtClean="0"/>
              <a:pPr/>
              <a:t>14.10.2021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C68C-8C13-4BE9-A2B5-F1FC7536953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12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ekst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698976" cy="1012974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0"/>
          </p:nvPr>
        </p:nvSpPr>
        <p:spPr>
          <a:xfrm>
            <a:off x="395288" y="1773238"/>
            <a:ext cx="8353425" cy="4535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</p:spTree>
    <p:extLst>
      <p:ext uri="{BB962C8B-B14F-4D97-AF65-F5344CB8AC3E}">
        <p14:creationId xmlns:p14="http://schemas.microsoft.com/office/powerpoint/2010/main" val="932664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z grafik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3059113" y="1773238"/>
            <a:ext cx="5761037" cy="4319587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pl-PL" noProof="0" dirty="0"/>
          </a:p>
        </p:txBody>
      </p:sp>
      <p:sp>
        <p:nvSpPr>
          <p:cNvPr id="8" name="Tytuł 4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698976" cy="1012974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54196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z krótkim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87824" y="1700808"/>
            <a:ext cx="5760640" cy="4536504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  <a:lvl2pPr marL="180975" indent="-180975">
              <a:buFont typeface="Arial" pitchFamily="34" charset="0"/>
              <a:buChar char="•"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</p:txBody>
      </p:sp>
      <p:sp>
        <p:nvSpPr>
          <p:cNvPr id="4" name="Tytuł 4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698976" cy="1012974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23796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niestandardowy z nagłów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4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698976" cy="1012974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74019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niestandardowy bez nagłów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600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987824" y="1772816"/>
            <a:ext cx="5688632" cy="938535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0"/>
          </p:nvPr>
        </p:nvSpPr>
        <p:spPr>
          <a:xfrm>
            <a:off x="2987675" y="5805488"/>
            <a:ext cx="5832475" cy="431800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2pPr>
            <a:lvl3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3pPr>
            <a:lvl4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4pPr>
            <a:lvl5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52374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az 2" descr="Teologia_tytulowa_PL.jpg">
            <a:extLst>
              <a:ext uri="{FF2B5EF4-FFF2-40B4-BE49-F238E27FC236}">
                <a16:creationId xmlns:a16="http://schemas.microsoft.com/office/drawing/2014/main" xmlns="" id="{4540CD22-DF6E-4400-BD10-72660816BC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7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2" descr="Teologia_naglowek.jpg">
            <a:extLst>
              <a:ext uri="{FF2B5EF4-FFF2-40B4-BE49-F238E27FC236}">
                <a16:creationId xmlns:a16="http://schemas.microsoft.com/office/drawing/2014/main" xmlns="" id="{445BB558-8CFB-4441-A98C-6F21CF313AB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2" descr="Teologia_bez naglowka.jpg">
            <a:extLst>
              <a:ext uri="{FF2B5EF4-FFF2-40B4-BE49-F238E27FC236}">
                <a16:creationId xmlns:a16="http://schemas.microsoft.com/office/drawing/2014/main" xmlns="" id="{CBBD2432-3A3F-4482-B192-2ACD1C8D26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az 2" descr="Teologia_tytulowa_PL.jpg">
            <a:extLst>
              <a:ext uri="{FF2B5EF4-FFF2-40B4-BE49-F238E27FC236}">
                <a16:creationId xmlns:a16="http://schemas.microsoft.com/office/drawing/2014/main" xmlns="" id="{62EC8EA7-B0C5-48CF-8582-3B092FA950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3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A3E8D44A-BA01-4C60-84A3-126C7C2F8112}"/>
              </a:ext>
            </a:extLst>
          </p:cNvPr>
          <p:cNvSpPr txBox="1"/>
          <p:nvPr/>
        </p:nvSpPr>
        <p:spPr>
          <a:xfrm>
            <a:off x="1144674" y="2135758"/>
            <a:ext cx="799288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l-PL" altLang="pl-PL" sz="3400" b="1" dirty="0">
                <a:solidFill>
                  <a:srgbClr val="FF0000"/>
                </a:solidFill>
                <a:latin typeface="Georgia" panose="02040502050405020303" pitchFamily="18" charset="0"/>
              </a:rPr>
              <a:t>Ku Kościołowi synodalnemu: </a:t>
            </a:r>
            <a:r>
              <a:rPr lang="pl-PL" altLang="pl-PL" sz="3000" b="1" dirty="0">
                <a:solidFill>
                  <a:srgbClr val="FF0000"/>
                </a:solidFill>
                <a:latin typeface="Georgia" panose="02040502050405020303" pitchFamily="18" charset="0"/>
              </a:rPr>
              <a:t>komunia, uczestnictwo, misja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A7CCBCF7-A5C8-48B3-95F9-48B8D6F9D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3212976"/>
            <a:ext cx="3384376" cy="3007337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3330B0D2-EADE-4EC5-8692-27D5FFC62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573" y="1556792"/>
            <a:ext cx="1402202" cy="140220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4E9C897D-D6A7-43A8-80EB-98B97D12455C}"/>
              </a:ext>
            </a:extLst>
          </p:cNvPr>
          <p:cNvSpPr txBox="1"/>
          <p:nvPr/>
        </p:nvSpPr>
        <p:spPr>
          <a:xfrm>
            <a:off x="611560" y="1844824"/>
            <a:ext cx="7992888" cy="193283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lang="pl-PL" sz="2600" dirty="0">
              <a:solidFill>
                <a:srgbClr val="002D69"/>
              </a:solidFill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lang="pl-PL" sz="2600" dirty="0">
              <a:solidFill>
                <a:srgbClr val="002D69"/>
              </a:solidFill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55CAB304-1517-49DF-BFE5-448812A28F25}"/>
              </a:ext>
            </a:extLst>
          </p:cNvPr>
          <p:cNvSpPr txBox="1"/>
          <p:nvPr/>
        </p:nvSpPr>
        <p:spPr>
          <a:xfrm>
            <a:off x="611560" y="1844824"/>
            <a:ext cx="8424936" cy="263456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endParaRPr kumimoji="0" lang="pl-PL" sz="2600" b="1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Słowa kluczowe Synodu</a:t>
            </a:r>
          </a:p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•	Komunia</a:t>
            </a:r>
          </a:p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•	Uczestnictwo</a:t>
            </a:r>
          </a:p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•	Misja</a:t>
            </a:r>
            <a:endParaRPr lang="pl-PL" sz="2600" dirty="0">
              <a:solidFill>
                <a:srgbClr val="002D69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57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4E9C897D-D6A7-43A8-80EB-98B97D12455C}"/>
              </a:ext>
            </a:extLst>
          </p:cNvPr>
          <p:cNvSpPr txBox="1"/>
          <p:nvPr/>
        </p:nvSpPr>
        <p:spPr>
          <a:xfrm>
            <a:off x="611560" y="1844824"/>
            <a:ext cx="7992888" cy="193283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lang="pl-PL" sz="2600" dirty="0">
              <a:solidFill>
                <a:srgbClr val="002D69"/>
              </a:solidFill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lang="pl-PL" sz="2600" dirty="0">
              <a:solidFill>
                <a:srgbClr val="002D69"/>
              </a:solidFill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55CAB304-1517-49DF-BFE5-448812A28F25}"/>
              </a:ext>
            </a:extLst>
          </p:cNvPr>
          <p:cNvSpPr txBox="1"/>
          <p:nvPr/>
        </p:nvSpPr>
        <p:spPr>
          <a:xfrm>
            <a:off x="611560" y="1844824"/>
            <a:ext cx="8424936" cy="263456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endParaRPr kumimoji="0" lang="pl-PL" sz="2600" b="1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Metoda Synodu</a:t>
            </a:r>
          </a:p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•	Spotkanie</a:t>
            </a:r>
          </a:p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•	</a:t>
            </a:r>
            <a:r>
              <a:rPr lang="pl-PL" sz="2600" dirty="0">
                <a:solidFill>
                  <a:srgbClr val="002D69"/>
                </a:solidFill>
                <a:latin typeface="Georgia" panose="02040502050405020303" pitchFamily="18" charset="0"/>
              </a:rPr>
              <a:t>Słuchanie</a:t>
            </a: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•	</a:t>
            </a:r>
            <a:r>
              <a:rPr lang="pl-PL" sz="2600" dirty="0">
                <a:solidFill>
                  <a:srgbClr val="002D69"/>
                </a:solidFill>
                <a:latin typeface="Georgia" panose="02040502050405020303" pitchFamily="18" charset="0"/>
              </a:rPr>
              <a:t>Rozeznanie</a:t>
            </a: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34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4E9C897D-D6A7-43A8-80EB-98B97D12455C}"/>
              </a:ext>
            </a:extLst>
          </p:cNvPr>
          <p:cNvSpPr txBox="1"/>
          <p:nvPr/>
        </p:nvSpPr>
        <p:spPr>
          <a:xfrm>
            <a:off x="611560" y="1844824"/>
            <a:ext cx="7992888" cy="193283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lang="pl-PL" sz="2600" dirty="0">
              <a:solidFill>
                <a:srgbClr val="002D69"/>
              </a:solidFill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lang="pl-PL" sz="2600" dirty="0">
              <a:solidFill>
                <a:srgbClr val="002D69"/>
              </a:solidFill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55CAB304-1517-49DF-BFE5-448812A28F25}"/>
              </a:ext>
            </a:extLst>
          </p:cNvPr>
          <p:cNvSpPr txBox="1"/>
          <p:nvPr/>
        </p:nvSpPr>
        <p:spPr>
          <a:xfrm>
            <a:off x="395536" y="1844824"/>
            <a:ext cx="8640960" cy="401340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Etapy Synodu</a:t>
            </a: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lang="pl-PL" sz="2600" dirty="0">
                <a:solidFill>
                  <a:srgbClr val="002D69"/>
                </a:solidFill>
                <a:latin typeface="Georgia" panose="02040502050405020303" pitchFamily="18" charset="0"/>
              </a:rPr>
              <a:t>Sekretariat Synodu: Wrzesień 2021 – Dokument przygotowawczy, </a:t>
            </a:r>
            <a:r>
              <a:rPr lang="pl-PL" sz="2600" i="1" dirty="0">
                <a:solidFill>
                  <a:srgbClr val="002D69"/>
                </a:solidFill>
                <a:latin typeface="Georgia" panose="02040502050405020303" pitchFamily="18" charset="0"/>
              </a:rPr>
              <a:t>Vademecum</a:t>
            </a:r>
            <a:r>
              <a:rPr lang="pl-PL" sz="2600" dirty="0">
                <a:solidFill>
                  <a:srgbClr val="002D69"/>
                </a:solidFill>
                <a:latin typeface="Georgia" panose="02040502050405020303" pitchFamily="18" charset="0"/>
              </a:rPr>
              <a:t> </a:t>
            </a: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Rzym: 9/10 października – Otwarcie Synodu</a:t>
            </a: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lang="pl-PL" sz="2600" dirty="0">
                <a:solidFill>
                  <a:srgbClr val="002D69"/>
                </a:solidFill>
                <a:latin typeface="Georgia" panose="02040502050405020303" pitchFamily="18" charset="0"/>
              </a:rPr>
              <a:t>Diecezje: 17 października – Otwarcie Synodu w Kościołach lokalnych</a:t>
            </a: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Październik 2021 – kwiecień 2022: Etap diecezjalny Synodu (synteza w Kościołach lokalnych, Konferencje Episkopatów)</a:t>
            </a:r>
          </a:p>
        </p:txBody>
      </p:sp>
    </p:spTree>
    <p:extLst>
      <p:ext uri="{BB962C8B-B14F-4D97-AF65-F5344CB8AC3E}">
        <p14:creationId xmlns:p14="http://schemas.microsoft.com/office/powerpoint/2010/main" val="1349568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4E9C897D-D6A7-43A8-80EB-98B97D12455C}"/>
              </a:ext>
            </a:extLst>
          </p:cNvPr>
          <p:cNvSpPr txBox="1"/>
          <p:nvPr/>
        </p:nvSpPr>
        <p:spPr>
          <a:xfrm>
            <a:off x="611560" y="1844824"/>
            <a:ext cx="7992888" cy="193283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lang="pl-PL" sz="2600" dirty="0">
              <a:solidFill>
                <a:srgbClr val="002D69"/>
              </a:solidFill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lang="pl-PL" sz="2600" dirty="0">
              <a:solidFill>
                <a:srgbClr val="002D69"/>
              </a:solidFill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55CAB304-1517-49DF-BFE5-448812A28F25}"/>
              </a:ext>
            </a:extLst>
          </p:cNvPr>
          <p:cNvSpPr txBox="1"/>
          <p:nvPr/>
        </p:nvSpPr>
        <p:spPr>
          <a:xfrm>
            <a:off x="467726" y="1628800"/>
            <a:ext cx="8640960" cy="489364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Etapy Synodu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tabLst>
                <a:tab pos="179388" algn="l"/>
              </a:tabLst>
            </a:pPr>
            <a:r>
              <a:rPr lang="pl-PL" sz="2600" dirty="0">
                <a:solidFill>
                  <a:srgbClr val="002D69"/>
                </a:solidFill>
                <a:latin typeface="Georgia" panose="02040502050405020303" pitchFamily="18" charset="0"/>
              </a:rPr>
              <a:t>Wrzesień 2022 – Sekretariat Synodu – </a:t>
            </a:r>
            <a:r>
              <a:rPr lang="pl-PL" sz="2600" i="1" dirty="0" err="1">
                <a:solidFill>
                  <a:srgbClr val="002D69"/>
                </a:solidFill>
                <a:latin typeface="Georgia" panose="02040502050405020303" pitchFamily="18" charset="0"/>
              </a:rPr>
              <a:t>Instrumentum</a:t>
            </a:r>
            <a:r>
              <a:rPr lang="pl-PL" sz="2600" i="1" dirty="0">
                <a:solidFill>
                  <a:srgbClr val="002D69"/>
                </a:solidFill>
                <a:latin typeface="Georgia" panose="02040502050405020303" pitchFamily="18" charset="0"/>
              </a:rPr>
              <a:t> </a:t>
            </a:r>
            <a:r>
              <a:rPr lang="pl-PL" sz="2600" i="1" dirty="0" err="1">
                <a:solidFill>
                  <a:srgbClr val="002D69"/>
                </a:solidFill>
                <a:latin typeface="Georgia" panose="02040502050405020303" pitchFamily="18" charset="0"/>
              </a:rPr>
              <a:t>laboris</a:t>
            </a:r>
            <a:r>
              <a:rPr lang="pl-PL" sz="2600" i="1" dirty="0">
                <a:solidFill>
                  <a:srgbClr val="002D69"/>
                </a:solidFill>
                <a:latin typeface="Georgia" panose="02040502050405020303" pitchFamily="18" charset="0"/>
              </a:rPr>
              <a:t> 1</a:t>
            </a: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lang="pl-PL" sz="2600" dirty="0">
                <a:solidFill>
                  <a:srgbClr val="002D69"/>
                </a:solidFill>
                <a:latin typeface="Georgia" panose="02040502050405020303" pitchFamily="18" charset="0"/>
              </a:rPr>
              <a:t>Przed marcem 2023 – Zgromadzenia kościelne regionalne/kontynentalne</a:t>
            </a: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Marzec 2023 – Siedem dokumentów końcowych zgromadzeń regionalnych/kontynentalnych</a:t>
            </a: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Czerwiec 2023 – Sekretariat Synodu: </a:t>
            </a:r>
            <a:r>
              <a:rPr kumimoji="0" lang="pl-PL" sz="2600" b="0" i="1" u="none" strike="noStrike" kern="1200" cap="none" spc="0" normalizeH="0" baseline="0" noProof="0" dirty="0" err="1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Instrumentum</a:t>
            </a:r>
            <a:r>
              <a:rPr kumimoji="0" lang="pl-PL" sz="2600" b="0" i="1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 </a:t>
            </a:r>
            <a:r>
              <a:rPr kumimoji="0" lang="pl-PL" sz="2600" b="0" i="1" u="none" strike="noStrike" kern="1200" cap="none" spc="0" normalizeH="0" baseline="0" noProof="0" dirty="0" err="1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laboris</a:t>
            </a:r>
            <a:r>
              <a:rPr kumimoji="0" lang="pl-PL" sz="2600" b="0" i="1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 2</a:t>
            </a: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lang="pl-PL" sz="2600" dirty="0">
                <a:solidFill>
                  <a:srgbClr val="002D69"/>
                </a:solidFill>
                <a:latin typeface="Georgia" panose="02040502050405020303" pitchFamily="18" charset="0"/>
              </a:rPr>
              <a:t>Październik 2023 – Rzym - Synod Biskupów: Dokument końcowy</a:t>
            </a:r>
            <a:endParaRPr kumimoji="0" lang="pl-PL" sz="2600" b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828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4E9C897D-D6A7-43A8-80EB-98B97D12455C}"/>
              </a:ext>
            </a:extLst>
          </p:cNvPr>
          <p:cNvSpPr txBox="1"/>
          <p:nvPr/>
        </p:nvSpPr>
        <p:spPr>
          <a:xfrm>
            <a:off x="611560" y="1700808"/>
            <a:ext cx="8352928" cy="510909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Działania na poziomie diecezji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17.10.2021 – (Gniezno – Katedra): Uroczyste otwarcie etapu diecezjalnego - Eucharystia, spotkanie przedstawicieli </a:t>
            </a:r>
            <a:r>
              <a:rPr lang="pl-PL" sz="2500" dirty="0" err="1">
                <a:solidFill>
                  <a:srgbClr val="002D69"/>
                </a:solidFill>
                <a:latin typeface="Georgia" panose="02040502050405020303" pitchFamily="18" charset="0"/>
              </a:rPr>
              <a:t>PRD</a:t>
            </a:r>
            <a:endParaRPr lang="pl-PL" sz="2500" dirty="0">
              <a:solidFill>
                <a:srgbClr val="002D69"/>
              </a:solidFill>
              <a:latin typeface="Georgia" panose="02040502050405020303" pitchFamily="18" charset="0"/>
            </a:endParaRP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22.10.2021 – Gniezno – Posiedzenie Archidiecezjalnej Rady Duszpasterskiej (diecezjalny zespół synodalny)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listopad 2021 – luty 2022: spotkania synodalne w parafiach, dekanatach i innych wspólnotach w diecezji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marzec</a:t>
            </a: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 2022</a:t>
            </a: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: opracowanie syntezy diecezjalnej (</a:t>
            </a:r>
            <a:r>
              <a:rPr lang="pl-PL" sz="2500" dirty="0" err="1">
                <a:solidFill>
                  <a:srgbClr val="002D69"/>
                </a:solidFill>
                <a:latin typeface="Georgia" panose="02040502050405020303" pitchFamily="18" charset="0"/>
              </a:rPr>
              <a:t>ARD</a:t>
            </a: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, Rada Kapłańska)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kwiecień 2022: Diecezjalne spotkanie </a:t>
            </a:r>
            <a:r>
              <a:rPr lang="pl-PL" sz="2500" dirty="0" err="1">
                <a:solidFill>
                  <a:srgbClr val="002D69"/>
                </a:solidFill>
                <a:latin typeface="Georgia" panose="02040502050405020303" pitchFamily="18" charset="0"/>
              </a:rPr>
              <a:t>presynodalne</a:t>
            </a: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 (Gniezno)</a:t>
            </a: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832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4E9C897D-D6A7-43A8-80EB-98B97D12455C}"/>
              </a:ext>
            </a:extLst>
          </p:cNvPr>
          <p:cNvSpPr txBox="1"/>
          <p:nvPr/>
        </p:nvSpPr>
        <p:spPr>
          <a:xfrm>
            <a:off x="611560" y="1412776"/>
            <a:ext cx="8352928" cy="510909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pl-PL" sz="2500" b="1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Schemat działania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Przygotowanie schematu synodalnego spotkania w parafii, w dekanacie dla innych wspólnot diecezjalnych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Przeprowadzenie synodalnego/</a:t>
            </a:r>
            <a:r>
              <a:rPr kumimoji="0" lang="pl-PL" sz="2500" i="0" u="none" strike="noStrike" kern="1200" cap="none" spc="0" normalizeH="0" baseline="0" noProof="0" dirty="0" err="1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nych</a:t>
            </a: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 spotkania/ń w parafii i przygotowanie syntezy parafialnej i syntezy innych wspólnot: listopad 2021 – luty 2022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Do końca lutego 2022: Przesłanie syntez z parafii i wspólnot do diecezjalnego zespołu synodalnego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Marzec: opracowanie syntezy diecezjalnej (zespół synodalny, Rada Kapłańska) 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Kwiecień: Diecezjalne spotkanie synodalne. Przekazanie Syntezy do </a:t>
            </a:r>
            <a:r>
              <a:rPr kumimoji="0" lang="pl-PL" sz="2500" i="0" u="none" strike="noStrike" kern="1200" cap="none" spc="0" normalizeH="0" baseline="0" noProof="0" dirty="0" err="1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KEP</a:t>
            </a: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54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4E9C897D-D6A7-43A8-80EB-98B97D12455C}"/>
              </a:ext>
            </a:extLst>
          </p:cNvPr>
          <p:cNvSpPr txBox="1"/>
          <p:nvPr/>
        </p:nvSpPr>
        <p:spPr>
          <a:xfrm>
            <a:off x="611560" y="1700808"/>
            <a:ext cx="8352928" cy="486287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pl-PL" sz="2500" b="1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Proponowane grupy synodalne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Parafie: rady parafialne, grupy parafialne - proboszcz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Dekanat: przedstawiciele z parafii - dziekan</a:t>
            </a:r>
            <a:endParaRPr lang="pl-PL" sz="2500" dirty="0">
              <a:solidFill>
                <a:srgbClr val="002D69"/>
              </a:solidFill>
              <a:latin typeface="Georgia" panose="02040502050405020303" pitchFamily="18" charset="0"/>
            </a:endParaRP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Młodzież (grupy młodzieżowe w parafiach, ruchy młodzieżowe „Światło Życie”, </a:t>
            </a:r>
            <a:r>
              <a:rPr kumimoji="0" lang="pl-PL" sz="2500" i="0" u="none" strike="noStrike" kern="1200" cap="none" spc="0" normalizeH="0" baseline="0" noProof="0" dirty="0" err="1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KSM</a:t>
            </a: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 inne) – diecezjalny duszpasterz młodzieży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Katechetki i katecheci – Wydział Katechetyczny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Nadzwyczajni szafarze – diecezjalny opiekun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M</a:t>
            </a:r>
            <a:r>
              <a:rPr kumimoji="0" lang="pl-PL" sz="2500" i="0" u="none" strike="noStrike" kern="1200" cap="none" spc="0" normalizeH="0" baseline="0" noProof="0" dirty="0" err="1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ałżonkowie</a:t>
            </a: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 (ruchy rodzinne, duszpasterstwo rodzin) – diecezjalny duszpasterz rodzin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992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4E9C897D-D6A7-43A8-80EB-98B97D12455C}"/>
              </a:ext>
            </a:extLst>
          </p:cNvPr>
          <p:cNvSpPr txBox="1"/>
          <p:nvPr/>
        </p:nvSpPr>
        <p:spPr>
          <a:xfrm>
            <a:off x="611560" y="1412776"/>
            <a:ext cx="8352928" cy="547842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pl-PL" sz="2500" b="1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Proponowane grupy synodalne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Ruchy i grupy apostolskie (Żywy Różaniec, Towarzystwo św. Wojciecha, Nadzwyczajni Szafarze, Stowarzyszenie Wspierania Powołań Kapłańskich, </a:t>
            </a:r>
            <a:r>
              <a:rPr kumimoji="0" lang="pl-PL" sz="2500" i="0" u="none" strike="noStrike" kern="1200" cap="none" spc="0" normalizeH="0" baseline="0" noProof="0" dirty="0" err="1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Neokatechumenat</a:t>
            </a: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, Odnowa w Duchu Świętym…) – diecezjalni odpowiedzialni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W</a:t>
            </a:r>
            <a:r>
              <a:rPr kumimoji="0" lang="pl-PL" sz="2500" i="0" u="none" strike="noStrike" kern="1200" cap="none" spc="0" normalizeH="0" baseline="0" noProof="0" dirty="0" err="1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ykluczeni</a:t>
            </a: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, ubodzy (Schronisko na ul. Pocztowej, Stołówka u Sióstr Szarytek, </a:t>
            </a:r>
            <a:r>
              <a:rPr kumimoji="0" lang="pl-PL" sz="2500" i="0" u="none" strike="noStrike" kern="1200" cap="none" spc="0" normalizeH="0" baseline="0" noProof="0" dirty="0" err="1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DPS</a:t>
            </a: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-y, inne…) – dyrektor Caritas, kapelani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Seminarium duchowne (klerycy, profesorowie, inni pracownicy) – Rektor 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Siostry zakonne (w zakonach, </a:t>
            </a:r>
            <a:r>
              <a:rPr kumimoji="0" lang="pl-PL" sz="2500" i="0" u="none" strike="noStrike" kern="1200" cap="none" spc="0" normalizeH="0" baseline="0" noProof="0" dirty="0" err="1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międzyzakonne</a:t>
            </a: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) – 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010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4E9C897D-D6A7-43A8-80EB-98B97D12455C}"/>
              </a:ext>
            </a:extLst>
          </p:cNvPr>
          <p:cNvSpPr txBox="1"/>
          <p:nvPr/>
        </p:nvSpPr>
        <p:spPr>
          <a:xfrm>
            <a:off x="611560" y="1772816"/>
            <a:ext cx="8352928" cy="270843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pl-PL" sz="2500" b="1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Proponowane grupy synodalne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Grupa ekumeniczna, międzyreligijna - (jedna z inicjatyw tygodnia ekumenicznego)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Archidiecezjalna Rada Duszpasterska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Rada Kapłańska 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Internetowa ankieta na stronie archidiecezjalnej </a:t>
            </a: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883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4E9C897D-D6A7-43A8-80EB-98B97D12455C}"/>
              </a:ext>
            </a:extLst>
          </p:cNvPr>
          <p:cNvSpPr txBox="1"/>
          <p:nvPr/>
        </p:nvSpPr>
        <p:spPr>
          <a:xfrm>
            <a:off x="611560" y="1772816"/>
            <a:ext cx="8352928" cy="470898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pl-PL" sz="2500" b="1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Kolejne kroki (listopad 2021-luty 2022)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Przekazanie w dekanacie informacji o Synodzie i sposobie jego przeprowadzenia na etapie diecezjalnym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Wybranie osoby z parafii jako koordynatora (synteza z parafii)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25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Dostarczenie materiałów do przeprowadzenia spotkania synodalnego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Przeprowadzenie spotkania synodalnego w parafii - synteza parafialna</a:t>
            </a: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Synodalne spotkanie dekanalne (przedstawiciele parafii) – synteza dekanalna </a:t>
            </a: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64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448780"/>
            <a:ext cx="7920880" cy="5400600"/>
          </a:xfrm>
        </p:spPr>
        <p:txBody>
          <a:bodyPr>
            <a:normAutofit/>
          </a:bodyPr>
          <a:lstStyle/>
          <a:p>
            <a:pPr marL="0" indent="0">
              <a:lnSpc>
                <a:spcPts val="1950"/>
              </a:lnSpc>
              <a:buNone/>
            </a:pPr>
            <a:endParaRPr lang="pl-PL" sz="1800" dirty="0">
              <a:solidFill>
                <a:srgbClr val="000000"/>
              </a:solidFill>
              <a:effectLst/>
              <a:latin typeface="Merriweather" panose="00000500000000000000" pitchFamily="2" charset="-18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500" dirty="0">
                <a:solidFill>
                  <a:srgbClr val="002D6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Niektórzy przybysze z Judei nauczali braci: </a:t>
            </a:r>
            <a:r>
              <a:rPr lang="pl-PL" sz="2500" u="sng" dirty="0">
                <a:solidFill>
                  <a:srgbClr val="002D6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«Jeżeli się nie poddacie obrzezaniu według zwyczaju Mojżeszowego, nie możecie być zbawieni»</a:t>
            </a:r>
            <a:r>
              <a:rPr lang="pl-PL" sz="2500" dirty="0">
                <a:solidFill>
                  <a:srgbClr val="002D6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. Kiedy doszło do niemałych sporów i zatargów między nimi a Pawłem i Barnabą, postanowiono, że Paweł i Barnaba, i jeszcze kilku spośród nich uda się w sprawie tego sporu do Jerozolimy, do Apostołów i starszych (…).  </a:t>
            </a:r>
            <a:r>
              <a:rPr lang="pl-PL" sz="2500" u="sng" dirty="0">
                <a:solidFill>
                  <a:srgbClr val="002D6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Po długiej wymianie zdań</a:t>
            </a:r>
            <a:r>
              <a:rPr lang="pl-PL" sz="2500" dirty="0">
                <a:solidFill>
                  <a:srgbClr val="002D6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(…). Postanowiliśmy bowiem, </a:t>
            </a:r>
            <a:r>
              <a:rPr lang="pl-PL" sz="2500" u="sng" dirty="0">
                <a:solidFill>
                  <a:srgbClr val="002D6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Duch Święty i my</a:t>
            </a:r>
            <a:r>
              <a:rPr lang="pl-PL" sz="2500" dirty="0">
                <a:solidFill>
                  <a:srgbClr val="002D6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, nie nakładać na was żadnego ciężaru oprócz tego, co konieczne» </a:t>
            </a:r>
            <a:r>
              <a:rPr lang="pl-PL" sz="2300" dirty="0">
                <a:solidFill>
                  <a:srgbClr val="002D6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(por. </a:t>
            </a:r>
            <a:r>
              <a:rPr lang="pl-PL" sz="2300" dirty="0" err="1">
                <a:solidFill>
                  <a:srgbClr val="002D6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Dz</a:t>
            </a:r>
            <a:r>
              <a:rPr lang="pl-PL" sz="2300" dirty="0">
                <a:solidFill>
                  <a:srgbClr val="002D6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15).</a:t>
            </a:r>
          </a:p>
          <a:p>
            <a:pPr marL="0" indent="0" algn="ctr">
              <a:buNone/>
            </a:pPr>
            <a:endParaRPr lang="pl-PL" sz="2400" b="1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22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E7E307B-28B7-45B9-AE8D-4803F1560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700808"/>
            <a:ext cx="8183880" cy="4187952"/>
          </a:xfrm>
        </p:spPr>
        <p:txBody>
          <a:bodyPr/>
          <a:lstStyle/>
          <a:p>
            <a:pPr marL="0" indent="0" algn="ctr">
              <a:buNone/>
            </a:pPr>
            <a:r>
              <a:rPr lang="pl-PL" sz="2600" b="1" i="0" u="none" strike="noStrike" baseline="0" dirty="0">
                <a:solidFill>
                  <a:srgbClr val="002D69"/>
                </a:solidFill>
                <a:latin typeface="Georgia" panose="02040502050405020303" pitchFamily="18" charset="0"/>
              </a:rPr>
              <a:t>Synod</a:t>
            </a:r>
          </a:p>
          <a:p>
            <a:r>
              <a:rPr lang="pl-PL" sz="2600" b="0" i="0" u="none" strike="noStrike" baseline="0" dirty="0">
                <a:solidFill>
                  <a:srgbClr val="002D69"/>
                </a:solidFill>
                <a:latin typeface="Georgia" panose="02040502050405020303" pitchFamily="18" charset="0"/>
              </a:rPr>
              <a:t>Słowo zakorzenione w Objawieniu i Tradycji Kościoła</a:t>
            </a:r>
          </a:p>
          <a:p>
            <a:r>
              <a:rPr lang="pl-PL" sz="2600" b="0" i="0" u="none" strike="noStrike" baseline="0" dirty="0">
                <a:solidFill>
                  <a:srgbClr val="002D69"/>
                </a:solidFill>
                <a:latin typeface="Georgia" panose="02040502050405020303" pitchFamily="18" charset="0"/>
              </a:rPr>
              <a:t>Wskazuje na drogę, po której Lud Boży idzie razem</a:t>
            </a:r>
          </a:p>
          <a:p>
            <a:r>
              <a:rPr lang="pl-PL" sz="2600" b="0" i="0" u="none" strike="noStrike" baseline="0" dirty="0">
                <a:solidFill>
                  <a:srgbClr val="002D69"/>
                </a:solidFill>
                <a:latin typeface="Georgia" panose="02040502050405020303" pitchFamily="18" charset="0"/>
              </a:rPr>
              <a:t>Odnosi się do Jezusa - „drogi, prawdy i życia” </a:t>
            </a:r>
            <a:r>
              <a:rPr lang="pl-PL" sz="2000" b="0" i="0" u="none" strike="noStrike" baseline="0" dirty="0">
                <a:solidFill>
                  <a:srgbClr val="002D69"/>
                </a:solidFill>
                <a:latin typeface="Georgia" panose="02040502050405020303" pitchFamily="18" charset="0"/>
              </a:rPr>
              <a:t>(J 14,6)</a:t>
            </a:r>
          </a:p>
          <a:p>
            <a:r>
              <a:rPr lang="pl-PL" sz="2600" dirty="0">
                <a:solidFill>
                  <a:srgbClr val="002D69"/>
                </a:solidFill>
                <a:latin typeface="Georgia" panose="02040502050405020303" pitchFamily="18" charset="0"/>
              </a:rPr>
              <a:t>C</a:t>
            </a:r>
            <a:r>
              <a:rPr lang="pl-PL" sz="2600" b="0" i="0" u="none" strike="noStrike" baseline="0" dirty="0">
                <a:solidFill>
                  <a:srgbClr val="002D69"/>
                </a:solidFill>
                <a:latin typeface="Georgia" panose="02040502050405020303" pitchFamily="18" charset="0"/>
              </a:rPr>
              <a:t>hrześcijanie to „zwolennicy drogi” </a:t>
            </a:r>
            <a:r>
              <a:rPr lang="pl-PL" sz="2000" b="0" i="0" u="none" strike="noStrike" baseline="0" dirty="0">
                <a:solidFill>
                  <a:srgbClr val="002D69"/>
                </a:solidFill>
                <a:latin typeface="Georgia" panose="02040502050405020303" pitchFamily="18" charset="0"/>
              </a:rPr>
              <a:t>(por. </a:t>
            </a:r>
            <a:r>
              <a:rPr lang="pl-PL" sz="2000" b="0" i="0" u="none" strike="noStrike" baseline="0" dirty="0" err="1">
                <a:solidFill>
                  <a:srgbClr val="002D69"/>
                </a:solidFill>
                <a:latin typeface="Georgia" panose="02040502050405020303" pitchFamily="18" charset="0"/>
              </a:rPr>
              <a:t>Dz</a:t>
            </a:r>
            <a:r>
              <a:rPr lang="pl-PL" sz="2000" b="0" i="0" u="none" strike="noStrike" baseline="0" dirty="0">
                <a:solidFill>
                  <a:srgbClr val="002D69"/>
                </a:solidFill>
                <a:latin typeface="Georgia" panose="02040502050405020303" pitchFamily="18" charset="0"/>
              </a:rPr>
              <a:t> 9, 2; 19, 9.23; 22, 4; 24, 14.22)</a:t>
            </a:r>
            <a:r>
              <a:rPr lang="pl-PL" sz="2600" b="0" i="0" u="none" strike="noStrike" baseline="0" dirty="0">
                <a:solidFill>
                  <a:srgbClr val="002D69"/>
                </a:solidFill>
                <a:latin typeface="Georgia" panose="02040502050405020303" pitchFamily="18" charset="0"/>
              </a:rPr>
              <a:t>. </a:t>
            </a:r>
            <a:endParaRPr lang="pl-PL" sz="2600" dirty="0">
              <a:solidFill>
                <a:srgbClr val="002D69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002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E7E307B-28B7-45B9-AE8D-4803F1560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700808"/>
            <a:ext cx="8183880" cy="4187952"/>
          </a:xfrm>
        </p:spPr>
        <p:txBody>
          <a:bodyPr/>
          <a:lstStyle/>
          <a:p>
            <a:pPr marL="0" indent="0" algn="ctr">
              <a:buNone/>
            </a:pPr>
            <a:r>
              <a:rPr lang="pl-PL" sz="2600" b="1" i="0" u="none" strike="noStrike" baseline="0" dirty="0">
                <a:solidFill>
                  <a:srgbClr val="002D69"/>
                </a:solidFill>
                <a:latin typeface="Georgia" panose="02040502050405020303" pitchFamily="18" charset="0"/>
              </a:rPr>
              <a:t>Synodalność</a:t>
            </a:r>
          </a:p>
          <a:p>
            <a:r>
              <a:rPr lang="pl-PL" sz="2600" b="0" i="0" u="none" strike="noStrike" baseline="0" dirty="0">
                <a:solidFill>
                  <a:srgbClr val="002D69"/>
                </a:solidFill>
                <a:latin typeface="Georgia" panose="02040502050405020303" pitchFamily="18" charset="0"/>
              </a:rPr>
              <a:t>specyficzny styl, który określa życie i misję Kościoła</a:t>
            </a:r>
          </a:p>
          <a:p>
            <a:r>
              <a:rPr lang="pl-PL" sz="2600" b="0" i="0" u="none" strike="noStrike" baseline="0" dirty="0">
                <a:solidFill>
                  <a:srgbClr val="002D69"/>
                </a:solidFill>
                <a:latin typeface="Georgia" panose="02040502050405020303" pitchFamily="18" charset="0"/>
              </a:rPr>
              <a:t>wyraża jego naturę jako wspólną podróż i gromadzenie się jako Ludu Bożego powołanego przez Pana Jezusa w mocy Ducha Świętego do głoszenia Ewangelii. </a:t>
            </a:r>
          </a:p>
          <a:p>
            <a:pPr marL="0" indent="0" algn="ctr">
              <a:buNone/>
            </a:pPr>
            <a:r>
              <a:rPr lang="pl-PL" sz="2600" b="1" i="0" u="none" strike="noStrike" baseline="0" dirty="0">
                <a:solidFill>
                  <a:srgbClr val="002D69"/>
                </a:solidFill>
                <a:latin typeface="Georgia" panose="02040502050405020303" pitchFamily="18" charset="0"/>
              </a:rPr>
              <a:t>Synodalność musi wyrażać się w zwyczajnym sposobie życia i pracy Kościoła. </a:t>
            </a:r>
          </a:p>
          <a:p>
            <a:pPr marL="0" indent="0">
              <a:buNone/>
            </a:pPr>
            <a:endParaRPr lang="pl-PL" sz="2600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8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4E9C897D-D6A7-43A8-80EB-98B97D12455C}"/>
              </a:ext>
            </a:extLst>
          </p:cNvPr>
          <p:cNvSpPr txBox="1"/>
          <p:nvPr/>
        </p:nvSpPr>
        <p:spPr>
          <a:xfrm>
            <a:off x="755576" y="1556792"/>
            <a:ext cx="7992888" cy="471513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„Droga synodalności jest drogą, której Bóg oczekuje od Kościoła trzeciego tysiąclecia”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(Franciszek)</a:t>
            </a: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</a:pPr>
            <a:endParaRPr lang="pl-PL" sz="1200" dirty="0">
              <a:solidFill>
                <a:srgbClr val="002D69"/>
              </a:solidFill>
              <a:latin typeface="Georgia" panose="02040502050405020303" pitchFamily="18" charset="0"/>
            </a:endParaRPr>
          </a:p>
          <a:p>
            <a: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600" dirty="0">
                <a:solidFill>
                  <a:srgbClr val="002D69"/>
                </a:solidFill>
                <a:latin typeface="Georgia" panose="02040502050405020303" pitchFamily="18" charset="0"/>
              </a:rPr>
              <a:t>XVI Zwyczajne Zgromadzenie Ogólne Synodu Biskupów</a:t>
            </a:r>
          </a:p>
          <a:p>
            <a: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Tytuł: „Ku Kościołowi synodalnemu: komunia, uczestnictwo i misja”</a:t>
            </a:r>
          </a:p>
          <a:p>
            <a: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600" dirty="0">
                <a:solidFill>
                  <a:srgbClr val="002D69"/>
                </a:solidFill>
                <a:latin typeface="Georgia" panose="02040502050405020303" pitchFamily="18" charset="0"/>
              </a:rPr>
              <a:t>Inauguracja –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 Rzym 9/10.10.2021</a:t>
            </a:r>
          </a:p>
          <a:p>
            <a: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600" dirty="0">
                <a:solidFill>
                  <a:srgbClr val="002D69"/>
                </a:solidFill>
                <a:latin typeface="Georgia" panose="02040502050405020303" pitchFamily="18" charset="0"/>
              </a:rPr>
              <a:t>O</a:t>
            </a:r>
            <a:r>
              <a:rPr kumimoji="0" lang="pl-PL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bejmuje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 on trzy fazy: lokalną, kontynentalną i powszechną</a:t>
            </a:r>
          </a:p>
          <a:p>
            <a: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600" dirty="0">
                <a:solidFill>
                  <a:srgbClr val="002D69"/>
                </a:solidFill>
                <a:latin typeface="Georgia" panose="02040502050405020303" pitchFamily="18" charset="0"/>
              </a:rPr>
              <a:t>O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d października 2021 r. do października 2023 r.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4E9C897D-D6A7-43A8-80EB-98B97D12455C}"/>
              </a:ext>
            </a:extLst>
          </p:cNvPr>
          <p:cNvSpPr txBox="1"/>
          <p:nvPr/>
        </p:nvSpPr>
        <p:spPr>
          <a:xfrm>
            <a:off x="611560" y="1844824"/>
            <a:ext cx="7992888" cy="193283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lang="pl-PL" sz="2600" dirty="0">
              <a:solidFill>
                <a:srgbClr val="002D69"/>
              </a:solidFill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lang="pl-PL" sz="2600" dirty="0">
              <a:solidFill>
                <a:srgbClr val="002D69"/>
              </a:solidFill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55CAB304-1517-49DF-BFE5-448812A28F25}"/>
              </a:ext>
            </a:extLst>
          </p:cNvPr>
          <p:cNvSpPr txBox="1"/>
          <p:nvPr/>
        </p:nvSpPr>
        <p:spPr>
          <a:xfrm>
            <a:off x="539552" y="1556792"/>
            <a:ext cx="8352928" cy="441967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179388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Strona internetowa: https://www.synod.va/en.html</a:t>
            </a:r>
          </a:p>
          <a:p>
            <a:pPr marL="179388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Dokument przygotowawczy </a:t>
            </a:r>
          </a:p>
          <a:p>
            <a:pPr marL="179388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500" i="1" dirty="0">
                <a:solidFill>
                  <a:srgbClr val="002D69"/>
                </a:solidFill>
                <a:latin typeface="Georgia" panose="02040502050405020303" pitchFamily="18" charset="0"/>
              </a:rPr>
              <a:t>Vademecum</a:t>
            </a: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 Synodu o synodalności. </a:t>
            </a:r>
          </a:p>
          <a:p>
            <a:pPr marL="179388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Franciszek</a:t>
            </a:r>
            <a:r>
              <a:rPr lang="pl-PL" sz="2500" i="1" dirty="0">
                <a:solidFill>
                  <a:srgbClr val="002D69"/>
                </a:solidFill>
                <a:latin typeface="Georgia" panose="02040502050405020303" pitchFamily="18" charset="0"/>
              </a:rPr>
              <a:t>, Przemówienie podczas uroczystości upamiętniającej 50. rocznicę ustanowienia Synodu Biskupów (17.10.2015).</a:t>
            </a:r>
          </a:p>
          <a:p>
            <a:pPr marL="179388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Franciszek</a:t>
            </a:r>
            <a:r>
              <a:rPr lang="pl-PL" sz="2500" i="1" dirty="0">
                <a:solidFill>
                  <a:srgbClr val="002D69"/>
                </a:solidFill>
                <a:latin typeface="Georgia" panose="02040502050405020303" pitchFamily="18" charset="0"/>
              </a:rPr>
              <a:t>, Homilia na rozpoczęcie Synodu</a:t>
            </a: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 (10.10.2021)</a:t>
            </a:r>
            <a:endParaRPr lang="pl-PL" sz="2500" i="1" dirty="0">
              <a:solidFill>
                <a:srgbClr val="002D69"/>
              </a:solidFill>
              <a:latin typeface="Georgia" panose="02040502050405020303" pitchFamily="18" charset="0"/>
            </a:endParaRPr>
          </a:p>
          <a:p>
            <a:pPr marL="179388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Międzynarodowa Komisja Teologiczna, </a:t>
            </a:r>
            <a:r>
              <a:rPr lang="pl-PL" sz="2500" i="1" dirty="0">
                <a:solidFill>
                  <a:srgbClr val="002D69"/>
                </a:solidFill>
                <a:latin typeface="Georgia" panose="02040502050405020303" pitchFamily="18" charset="0"/>
              </a:rPr>
              <a:t>Synodalność w życiu i misji Kościoła, (</a:t>
            </a:r>
            <a:r>
              <a:rPr lang="pl-PL" sz="2500" dirty="0">
                <a:solidFill>
                  <a:srgbClr val="002D69"/>
                </a:solidFill>
                <a:latin typeface="Georgia" panose="02040502050405020303" pitchFamily="18" charset="0"/>
              </a:rPr>
              <a:t>2018)</a:t>
            </a:r>
            <a:r>
              <a:rPr lang="pl-PL" sz="2500" i="1" dirty="0">
                <a:solidFill>
                  <a:srgbClr val="002D69"/>
                </a:solidFill>
                <a:latin typeface="Georgia" panose="02040502050405020303" pitchFamily="18" charset="0"/>
              </a:rPr>
              <a:t>.</a:t>
            </a:r>
            <a:endParaRPr lang="pl-PL" sz="2500" dirty="0">
              <a:solidFill>
                <a:srgbClr val="002D69"/>
              </a:solidFill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24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4E9C897D-D6A7-43A8-80EB-98B97D12455C}"/>
              </a:ext>
            </a:extLst>
          </p:cNvPr>
          <p:cNvSpPr txBox="1"/>
          <p:nvPr/>
        </p:nvSpPr>
        <p:spPr>
          <a:xfrm>
            <a:off x="611560" y="1844824"/>
            <a:ext cx="7992888" cy="193283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lang="pl-PL" sz="2600" dirty="0">
              <a:solidFill>
                <a:srgbClr val="002D69"/>
              </a:solidFill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lang="pl-PL" sz="2600" dirty="0">
              <a:solidFill>
                <a:srgbClr val="002D69"/>
              </a:solidFill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55CAB304-1517-49DF-BFE5-448812A28F25}"/>
              </a:ext>
            </a:extLst>
          </p:cNvPr>
          <p:cNvSpPr txBox="1"/>
          <p:nvPr/>
        </p:nvSpPr>
        <p:spPr>
          <a:xfrm>
            <a:off x="611560" y="1556792"/>
            <a:ext cx="8280920" cy="402571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tabLst>
                <a:tab pos="179388" algn="l"/>
              </a:tabLst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tabLst>
                <a:tab pos="179388" algn="l"/>
              </a:tabLst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Cele Synodu</a:t>
            </a: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•	upamiętnianie, w jaki sposób Duch Święty prowadził Kościół,</a:t>
            </a: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•	przeżywanie procesu kościelnego opartego na uczestnictwie i włączeniu,</a:t>
            </a: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•	dostrzeganie i docenienie bogactwa i różnorodności darów i charyzmatów,</a:t>
            </a: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•	doświadczanie sposobów uczestnictwa,</a:t>
            </a:r>
          </a:p>
        </p:txBody>
      </p:sp>
    </p:spTree>
    <p:extLst>
      <p:ext uri="{BB962C8B-B14F-4D97-AF65-F5344CB8AC3E}">
        <p14:creationId xmlns:p14="http://schemas.microsoft.com/office/powerpoint/2010/main" val="878807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4E9C897D-D6A7-43A8-80EB-98B97D12455C}"/>
              </a:ext>
            </a:extLst>
          </p:cNvPr>
          <p:cNvSpPr txBox="1"/>
          <p:nvPr/>
        </p:nvSpPr>
        <p:spPr>
          <a:xfrm>
            <a:off x="611560" y="1844824"/>
            <a:ext cx="7992888" cy="193283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lang="pl-PL" sz="2600" dirty="0">
              <a:solidFill>
                <a:srgbClr val="002D69"/>
              </a:solidFill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lang="pl-PL" sz="2600" dirty="0">
              <a:solidFill>
                <a:srgbClr val="002D69"/>
              </a:solidFill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55CAB304-1517-49DF-BFE5-448812A28F25}"/>
              </a:ext>
            </a:extLst>
          </p:cNvPr>
          <p:cNvSpPr txBox="1"/>
          <p:nvPr/>
        </p:nvSpPr>
        <p:spPr>
          <a:xfrm>
            <a:off x="611560" y="1530892"/>
            <a:ext cx="8424936" cy="58539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Cele Synodu</a:t>
            </a: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•	analizowanie tego, jak w Kościele przeżywana jest odpowiedzialność i władza oraz struktur, za pomocą których się to odbywa,</a:t>
            </a: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•	wzbudzanie zaufania do wspólnoty chrześcijańskiej,</a:t>
            </a: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•	odnowienie relacji między członkami wspólnot chrześcijańskich,</a:t>
            </a: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•	wsparcie w docenianiu i przyswajaniu owoców doświadczeń synodalnych.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tabLst>
                <a:tab pos="179388" algn="l"/>
              </a:tabLst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„Synod w najgłębszym sensie ma oznaczać wewnętrzną drogę serca w kierunku nawrócenia”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(Abp S. Gądecki)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.</a:t>
            </a: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26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4E9C897D-D6A7-43A8-80EB-98B97D12455C}"/>
              </a:ext>
            </a:extLst>
          </p:cNvPr>
          <p:cNvSpPr txBox="1"/>
          <p:nvPr/>
        </p:nvSpPr>
        <p:spPr>
          <a:xfrm>
            <a:off x="611560" y="1844824"/>
            <a:ext cx="7992888" cy="193283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lang="pl-PL" sz="2600" dirty="0">
              <a:solidFill>
                <a:srgbClr val="002D69"/>
              </a:solidFill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lang="pl-PL" sz="2600" dirty="0">
              <a:solidFill>
                <a:srgbClr val="002D69"/>
              </a:solidFill>
              <a:latin typeface="Georgia" panose="02040502050405020303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69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55CAB304-1517-49DF-BFE5-448812A28F25}"/>
              </a:ext>
            </a:extLst>
          </p:cNvPr>
          <p:cNvSpPr txBox="1"/>
          <p:nvPr/>
        </p:nvSpPr>
        <p:spPr>
          <a:xfrm>
            <a:off x="611560" y="1844824"/>
            <a:ext cx="8424936" cy="422269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Główne pytanie:</a:t>
            </a:r>
          </a:p>
          <a:p>
            <a:pPr marR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r>
              <a:rPr kumimoji="0" lang="pl-PL" sz="24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„Kościół synodalny, głosząc Ewangelię, «podąża razem»:</a:t>
            </a:r>
          </a:p>
          <a:p>
            <a:pPr marL="342900" marR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kumimoji="0" lang="pl-PL" sz="24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jak owo «podążanie razem» realizuje się dzisiaj w waszym Kościele partykularnym? </a:t>
            </a:r>
          </a:p>
          <a:p>
            <a:pPr marL="342900" marR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kumimoji="0" lang="pl-PL" sz="24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Do podjęcia jakich kroków zaprasza nas Duch Święty, abyśmy wzrastali w naszym «podążaniu razem»?”. </a:t>
            </a:r>
          </a:p>
          <a:p>
            <a:pPr marL="342900" marR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kumimoji="0" lang="pl-PL" sz="2400" i="0" u="none" strike="noStrike" kern="1200" cap="none" spc="0" normalizeH="0" baseline="0" noProof="0" dirty="0">
                <a:ln>
                  <a:noFill/>
                </a:ln>
                <a:solidFill>
                  <a:srgbClr val="002D69"/>
                </a:solidFill>
                <a:effectLst/>
                <a:uLnTx/>
                <a:uFillTx/>
                <a:latin typeface="Georgia" panose="02040502050405020303" pitchFamily="18" charset="0"/>
              </a:rPr>
              <a:t>Trzy płaszczyzny refleksji: stylu życia i działania Kościoła, struktury i procesy eklezjalne oraz procesy i wydarzenia synodalne.</a:t>
            </a:r>
          </a:p>
          <a:p>
            <a:pPr marR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79388" algn="l"/>
              </a:tabLst>
            </a:pPr>
            <a:endParaRPr lang="pl-PL" sz="2600" dirty="0">
              <a:solidFill>
                <a:srgbClr val="002D69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98376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ja_Wydział Teologiczny_PL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342900" marR="0" indent="-34290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rgbClr val="002D69"/>
            </a:solidFill>
            <a:effectLst/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Slajd kolej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ajd niestandardowy bez nagłówka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Prezentacja_Wydział Teologiczny_PL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342900" marR="0" indent="-34290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rgbClr val="002D69"/>
            </a:solidFill>
            <a:effectLst/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Prezentacja_Wydział Teologiczny_PL</Template>
  <TotalTime>1810</TotalTime>
  <Words>853</Words>
  <Application>Microsoft Office PowerPoint</Application>
  <PresentationFormat>Pokaz na ekranie (4:3)</PresentationFormat>
  <Paragraphs>116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4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Prezentacja_Wydział Teologiczny_PL</vt:lpstr>
      <vt:lpstr>Slajd kolejny</vt:lpstr>
      <vt:lpstr>Slajd niestandardowy bez nagłówka</vt:lpstr>
      <vt:lpstr>1_Prezentacja_Wydział Teologiczny_PL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Wygralak</dc:creator>
  <cp:lastModifiedBy>bernadeta76q@outlook.com</cp:lastModifiedBy>
  <cp:revision>104</cp:revision>
  <dcterms:created xsi:type="dcterms:W3CDTF">2013-09-25T14:12:47Z</dcterms:created>
  <dcterms:modified xsi:type="dcterms:W3CDTF">2021-10-14T00:57:06Z</dcterms:modified>
</cp:coreProperties>
</file>